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99" r:id="rId2"/>
    <p:sldId id="326" r:id="rId3"/>
    <p:sldId id="334" r:id="rId4"/>
    <p:sldId id="325" r:id="rId5"/>
    <p:sldId id="331" r:id="rId6"/>
    <p:sldId id="330" r:id="rId7"/>
    <p:sldId id="309" r:id="rId8"/>
    <p:sldId id="332" r:id="rId9"/>
    <p:sldId id="333" r:id="rId10"/>
    <p:sldId id="335" r:id="rId11"/>
    <p:sldId id="336" r:id="rId12"/>
    <p:sldId id="337" r:id="rId13"/>
    <p:sldId id="338" r:id="rId14"/>
    <p:sldId id="346" r:id="rId15"/>
    <p:sldId id="339" r:id="rId16"/>
    <p:sldId id="347" r:id="rId17"/>
    <p:sldId id="340" r:id="rId18"/>
    <p:sldId id="348" r:id="rId19"/>
    <p:sldId id="310" r:id="rId20"/>
    <p:sldId id="341" r:id="rId21"/>
    <p:sldId id="311" r:id="rId22"/>
    <p:sldId id="349" r:id="rId23"/>
    <p:sldId id="312" r:id="rId24"/>
    <p:sldId id="342" r:id="rId25"/>
    <p:sldId id="343" r:id="rId26"/>
    <p:sldId id="344" r:id="rId27"/>
    <p:sldId id="345" r:id="rId28"/>
    <p:sldId id="272" r:id="rId29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5A6E78"/>
    <a:srgbClr val="323C46"/>
    <a:srgbClr val="2B2B2B"/>
    <a:srgbClr val="00B2AD"/>
    <a:srgbClr val="2484C6"/>
    <a:srgbClr val="F1F1F1"/>
    <a:srgbClr val="D30361"/>
    <a:srgbClr val="D9E2E7"/>
    <a:srgbClr val="B3B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 autoAdjust="0"/>
    <p:restoredTop sz="83438" autoAdjust="0"/>
  </p:normalViewPr>
  <p:slideViewPr>
    <p:cSldViewPr>
      <p:cViewPr>
        <p:scale>
          <a:sx n="106" d="100"/>
          <a:sy n="106" d="100"/>
        </p:scale>
        <p:origin x="1128" y="496"/>
      </p:cViewPr>
      <p:guideLst>
        <p:guide orient="horz" pos="2381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3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FE4A5-84BF-4F61-982D-B79FB79A2332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2C0A2-5BDE-42DF-84AC-956BA3D4D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19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3D83D-6BCB-41B5-8C32-9DF90201AE6B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6940C-B8B9-4B9A-96CA-F54CC230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51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들어가기 앞서 저에게 주어진 </a:t>
            </a:r>
            <a:r>
              <a:rPr lang="en-US" altLang="ko-KR" dirty="0"/>
              <a:t>25</a:t>
            </a:r>
            <a:r>
              <a:rPr lang="ko-KR" altLang="en-US" dirty="0"/>
              <a:t>분이라는 시간을 적절히 활용하기 위해 시간을 엄격하게 적용하도록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이전 </a:t>
            </a:r>
            <a:r>
              <a:rPr lang="en-US" altLang="ko-KR" dirty="0"/>
              <a:t>PT</a:t>
            </a:r>
            <a:r>
              <a:rPr lang="ko-KR" altLang="en-US" dirty="0"/>
              <a:t>와 같이 진행하며 질문을 받는 것은 모든 </a:t>
            </a:r>
            <a:r>
              <a:rPr lang="en-US" altLang="ko-KR" dirty="0"/>
              <a:t>PT</a:t>
            </a:r>
            <a:r>
              <a:rPr lang="ko-KR" altLang="en-US" dirty="0"/>
              <a:t>가 끝난 후 시간이 허락하는 선에서 질문을 받도록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7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문제의 정답이 명확하지 않기 때문에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2</a:t>
            </a:r>
            <a:r>
              <a:rPr lang="ko-KR" altLang="en-US" dirty="0"/>
              <a:t>가지의 컨셉을 정하고 </a:t>
            </a:r>
            <a:endParaRPr lang="en-US" altLang="ko-KR" dirty="0"/>
          </a:p>
          <a:p>
            <a:r>
              <a:rPr lang="ko-KR" altLang="en-US" dirty="0"/>
              <a:t>이 문제를 질문하며 풀어나가기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4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개발자 관점에서 필요한 정보와</a:t>
            </a:r>
            <a:endParaRPr lang="en-US" altLang="ko-KR" dirty="0"/>
          </a:p>
          <a:p>
            <a:r>
              <a:rPr lang="ko-KR" altLang="en-US" dirty="0" err="1"/>
              <a:t>마케터</a:t>
            </a:r>
            <a:r>
              <a:rPr lang="ko-KR" altLang="en-US" dirty="0"/>
              <a:t> 관점에서 필요한 정보 모두를 추출할 수 있는 솔루션이어야 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123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문제의 정답이 명확하지 않기 때문에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2</a:t>
            </a:r>
            <a:r>
              <a:rPr lang="ko-KR" altLang="en-US" dirty="0"/>
              <a:t>가지의 컨셉을 정하고 </a:t>
            </a:r>
            <a:endParaRPr lang="en-US" altLang="ko-KR" dirty="0"/>
          </a:p>
          <a:p>
            <a:r>
              <a:rPr lang="ko-KR" altLang="en-US" dirty="0"/>
              <a:t>이 문제를 질문하며 풀어나가기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15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API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개로 되어있어 검색을 </a:t>
            </a:r>
            <a:r>
              <a:rPr lang="ko-KR" altLang="en-US" dirty="0" err="1"/>
              <a:t>불편하게하는가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유저에이전트가 없는 브라우저는 신뢰할 수 있는 데이터인가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크롤링</a:t>
            </a:r>
            <a:r>
              <a:rPr lang="ko-KR" altLang="en-US" dirty="0"/>
              <a:t> 봇에 대한 접근이 잘 차단되어 있는 것으로 확인했지만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en-US" altLang="ko-KR" dirty="0"/>
              <a:t>IP</a:t>
            </a:r>
            <a:r>
              <a:rPr lang="ko-KR" altLang="en-US" dirty="0"/>
              <a:t>에 대한 이상징후는 검출 가능할 것인가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파일을 업로드 </a:t>
            </a:r>
            <a:r>
              <a:rPr lang="en-US" altLang="ko-KR" dirty="0"/>
              <a:t>/ </a:t>
            </a:r>
            <a:r>
              <a:rPr lang="ko-KR" altLang="en-US" dirty="0"/>
              <a:t>다운로드를 실행할 경우 응답시간이 오래 걸릴 수 있음</a:t>
            </a:r>
            <a:r>
              <a:rPr lang="en-US" altLang="ko-KR" dirty="0"/>
              <a:t>.</a:t>
            </a:r>
          </a:p>
          <a:p>
            <a:r>
              <a:rPr lang="en-US" dirty="0"/>
              <a:t>501 </a:t>
            </a:r>
            <a:r>
              <a:rPr lang="ko-KR" altLang="en-US" dirty="0"/>
              <a:t>의 경우 아이폰의 캘린더와 동기화하는 부분에서 문제가 발생하는 것을 발견할 수 있었음</a:t>
            </a:r>
            <a:r>
              <a:rPr lang="en-US" altLang="ko-KR" dirty="0"/>
              <a:t>.</a:t>
            </a:r>
          </a:p>
          <a:p>
            <a:r>
              <a:rPr lang="en-US" dirty="0"/>
              <a:t>News</a:t>
            </a:r>
            <a:r>
              <a:rPr lang="ko-KR" altLang="en-US" dirty="0" err="1"/>
              <a:t>를</a:t>
            </a:r>
            <a:r>
              <a:rPr lang="ko-KR" altLang="en-US" dirty="0"/>
              <a:t> 보는 부분에서 </a:t>
            </a:r>
            <a:r>
              <a:rPr lang="ko-KR" altLang="en-US" dirty="0" err="1"/>
              <a:t>리스폰스</a:t>
            </a:r>
            <a:r>
              <a:rPr lang="ko-KR" altLang="en-US" dirty="0"/>
              <a:t> 타임이 꽤 긴 것을 확인할 수 있었다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730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문제의 정답이 명확하지 않기 때문에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2</a:t>
            </a:r>
            <a:r>
              <a:rPr lang="ko-KR" altLang="en-US" dirty="0"/>
              <a:t>가지의 컨셉을 정하고 </a:t>
            </a:r>
            <a:endParaRPr lang="en-US" altLang="ko-KR" dirty="0"/>
          </a:p>
          <a:p>
            <a:r>
              <a:rPr lang="ko-KR" altLang="en-US" dirty="0"/>
              <a:t>이 문제를 질문하며 풀어나가기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79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200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문제의 정답이 명확하지 않기 때문에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2</a:t>
            </a:r>
            <a:r>
              <a:rPr lang="ko-KR" altLang="en-US" dirty="0"/>
              <a:t>가지의 컨셉을 정하고 </a:t>
            </a:r>
            <a:endParaRPr lang="en-US" altLang="ko-KR" dirty="0"/>
          </a:p>
          <a:p>
            <a:r>
              <a:rPr lang="ko-KR" altLang="en-US" dirty="0"/>
              <a:t>이 문제를 질문하며 풀어나가기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74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7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그런 관점을 가진 기능을 해결하기 위해서는 실시간 분석이 이루어져야 될 수도 있는데</a:t>
            </a:r>
            <a:r>
              <a:rPr lang="en-US" altLang="ko-KR" dirty="0"/>
              <a:t>, </a:t>
            </a:r>
            <a:r>
              <a:rPr lang="ko-KR" altLang="en-US" dirty="0"/>
              <a:t>만약 가능하다면 발생할 수 있는 문제점은 무엇이 있을까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3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31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다음과 같은 목차를 가지고 설명하도록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설계방식</a:t>
            </a:r>
            <a:endParaRPr lang="en-US" altLang="ko-KR" dirty="0"/>
          </a:p>
          <a:p>
            <a:r>
              <a:rPr lang="ko-KR" altLang="en-US" dirty="0"/>
              <a:t>그리고 힘들었던 부분으로 나눠 진행하도록 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945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문제의 정답이 명확하지 않기 때문에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2</a:t>
            </a:r>
            <a:r>
              <a:rPr lang="ko-KR" altLang="en-US" dirty="0"/>
              <a:t>가지의 컨셉을 정하고 </a:t>
            </a:r>
            <a:endParaRPr lang="en-US" altLang="ko-KR" dirty="0"/>
          </a:p>
          <a:p>
            <a:r>
              <a:rPr lang="ko-KR" altLang="en-US" dirty="0"/>
              <a:t>이 문제를 질문하며 풀어나가기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2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그렇다라면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70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38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정리해보겠습니다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질문을 통해서 끊임없이 찾아보고 활용해보며 어떤 것이 좋을 것인지 고민했습니다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</a:t>
            </a:r>
            <a:r>
              <a:rPr lang="en-US" altLang="ko-KR" dirty="0"/>
              <a:t>ELK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써야겠다라고</a:t>
            </a:r>
            <a:r>
              <a:rPr lang="ko-KR" altLang="en-US" dirty="0"/>
              <a:t> 판단했던 이유는 </a:t>
            </a:r>
            <a:r>
              <a:rPr lang="ko-KR" altLang="en-US" dirty="0" err="1"/>
              <a:t>중앙화된</a:t>
            </a:r>
            <a:r>
              <a:rPr lang="ko-KR" altLang="en-US" dirty="0"/>
              <a:t> 로깅 아키텍처가 </a:t>
            </a:r>
            <a:r>
              <a:rPr lang="ko-KR" altLang="en-US" dirty="0" err="1"/>
              <a:t>필요하다라고</a:t>
            </a:r>
            <a:r>
              <a:rPr lang="ko-KR" altLang="en-US" dirty="0"/>
              <a:t> 느꼈기 </a:t>
            </a:r>
            <a:r>
              <a:rPr lang="ko-KR" altLang="en-US" dirty="0" err="1"/>
              <a:t>때문이였습니다</a:t>
            </a:r>
            <a:r>
              <a:rPr lang="en-US" altLang="ko-KR" dirty="0"/>
              <a:t>. </a:t>
            </a:r>
            <a:r>
              <a:rPr lang="ko-KR" altLang="en-US" dirty="0"/>
              <a:t>그래서 관련 아키텍처를 집요하게 조사했습니다</a:t>
            </a:r>
            <a:r>
              <a:rPr lang="en-US" altLang="ko-KR" dirty="0"/>
              <a:t>. </a:t>
            </a:r>
            <a:r>
              <a:rPr lang="ko-KR" altLang="en-US" dirty="0"/>
              <a:t>구글의 스택드라이버 또는 </a:t>
            </a:r>
            <a:r>
              <a:rPr lang="en-US" altLang="ko-KR" dirty="0" err="1"/>
              <a:t>Saas</a:t>
            </a:r>
            <a:r>
              <a:rPr lang="en-US" altLang="ko-KR" dirty="0"/>
              <a:t> </a:t>
            </a:r>
            <a:r>
              <a:rPr lang="ko-KR" altLang="en-US" dirty="0"/>
              <a:t>형태의 서비스들도 고려해봤지만</a:t>
            </a:r>
            <a:r>
              <a:rPr lang="en-US" altLang="ko-KR" dirty="0"/>
              <a:t>, </a:t>
            </a:r>
            <a:r>
              <a:rPr lang="ko-KR" altLang="en-US" dirty="0"/>
              <a:t>역시 비용적인 문제에서 언젠간 </a:t>
            </a:r>
            <a:r>
              <a:rPr lang="ko-KR" altLang="en-US" dirty="0" err="1"/>
              <a:t>직면해야될</a:t>
            </a:r>
            <a:r>
              <a:rPr lang="ko-KR" altLang="en-US" dirty="0"/>
              <a:t> 때 감당할 수 없었기 때문에 </a:t>
            </a:r>
            <a:r>
              <a:rPr lang="en-US" altLang="ko-KR" dirty="0"/>
              <a:t>ELK</a:t>
            </a:r>
            <a:r>
              <a:rPr lang="ko-KR" altLang="en-US" dirty="0" err="1"/>
              <a:t>를</a:t>
            </a:r>
            <a:r>
              <a:rPr lang="ko-KR" altLang="en-US" dirty="0"/>
              <a:t> 선택하게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Pandas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ko-KR" altLang="en-US" dirty="0" err="1"/>
              <a:t>로그데이터</a:t>
            </a:r>
            <a:r>
              <a:rPr lang="ko-KR" altLang="en-US" dirty="0"/>
              <a:t> 분석의 경우</a:t>
            </a:r>
            <a:r>
              <a:rPr lang="en-US" altLang="ko-KR" dirty="0"/>
              <a:t>, </a:t>
            </a:r>
            <a:r>
              <a:rPr lang="ko-KR" altLang="en-US" dirty="0"/>
              <a:t>데이터를 마주보게 될 사람에게 </a:t>
            </a:r>
            <a:r>
              <a:rPr lang="en-US" altLang="ko-KR" dirty="0"/>
              <a:t>(</a:t>
            </a:r>
            <a:r>
              <a:rPr lang="ko-KR" altLang="en-US" dirty="0"/>
              <a:t>그 분이 개발자인지</a:t>
            </a:r>
            <a:r>
              <a:rPr lang="en-US" altLang="ko-KR" dirty="0"/>
              <a:t>, </a:t>
            </a:r>
            <a:r>
              <a:rPr lang="ko-KR" altLang="en-US" dirty="0" err="1"/>
              <a:t>마케터일지는</a:t>
            </a:r>
            <a:r>
              <a:rPr lang="ko-KR" altLang="en-US" dirty="0"/>
              <a:t> 모르겠으나</a:t>
            </a:r>
            <a:r>
              <a:rPr lang="en-US" altLang="ko-KR" dirty="0"/>
              <a:t>) </a:t>
            </a:r>
            <a:r>
              <a:rPr lang="ko-KR" altLang="en-US" dirty="0"/>
              <a:t>오직 수치적인 </a:t>
            </a:r>
            <a:r>
              <a:rPr lang="ko-KR" altLang="en-US" dirty="0" err="1"/>
              <a:t>계산에만</a:t>
            </a:r>
            <a:r>
              <a:rPr lang="ko-KR" altLang="en-US" dirty="0"/>
              <a:t> 집중할 수 있도록 </a:t>
            </a:r>
            <a:r>
              <a:rPr lang="ko-KR" altLang="en-US" dirty="0" err="1"/>
              <a:t>해줄수</a:t>
            </a:r>
            <a:r>
              <a:rPr lang="ko-KR" altLang="en-US" dirty="0"/>
              <a:t> 있는 도구라고 확신했습니다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APM </a:t>
            </a:r>
            <a:r>
              <a:rPr lang="ko-KR" altLang="en-US" dirty="0"/>
              <a:t>모니터링에 나타낼 수 없는 부분에 대해서 정말 효율적인 도구라고 판단되며</a:t>
            </a:r>
            <a:r>
              <a:rPr lang="en-US" altLang="ko-KR" dirty="0"/>
              <a:t>, </a:t>
            </a:r>
            <a:r>
              <a:rPr lang="ko-KR" altLang="en-US" dirty="0"/>
              <a:t>그래프의 경우에도 간단한 라이브러리 사용법만 안다면 쉽게 가능하며</a:t>
            </a:r>
            <a:r>
              <a:rPr lang="en-US" altLang="ko-KR" dirty="0"/>
              <a:t>, </a:t>
            </a:r>
            <a:r>
              <a:rPr lang="ko-KR" altLang="en-US" dirty="0"/>
              <a:t>더군다나 </a:t>
            </a:r>
            <a:r>
              <a:rPr lang="en-US" altLang="ko-KR" dirty="0"/>
              <a:t>pandas</a:t>
            </a:r>
            <a:r>
              <a:rPr lang="ko-KR" altLang="en-US" dirty="0"/>
              <a:t>의 활용법만 익힌다면</a:t>
            </a:r>
            <a:r>
              <a:rPr lang="en-US" altLang="ko-KR" dirty="0"/>
              <a:t>, </a:t>
            </a:r>
            <a:r>
              <a:rPr lang="ko-KR" altLang="en-US" dirty="0"/>
              <a:t>어느정도 데이터에 대한 분석이 이루어질 수 있기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7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All I have to worry about is Study about ELK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13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다우기술 </a:t>
            </a:r>
            <a:r>
              <a:rPr lang="en-US" altLang="ko-KR" dirty="0"/>
              <a:t>SW</a:t>
            </a:r>
            <a:r>
              <a:rPr lang="ko-KR" altLang="en-US" dirty="0"/>
              <a:t>연구소가 가진 매력을 충분히 만끽할 수 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달리기 위한 준비를 통해 이제 있는 힘껏 뛰기 위한 도약을 준비중인 저에게 다시금 있는 힘껏 뛸 수 있도록 코딩의 즐거움을 </a:t>
            </a:r>
            <a:r>
              <a:rPr lang="ko-KR" altLang="en-US" dirty="0" err="1"/>
              <a:t>선사해주셔서</a:t>
            </a:r>
            <a:r>
              <a:rPr lang="ko-KR" altLang="en-US" dirty="0"/>
              <a:t> 감사하고</a:t>
            </a:r>
            <a:r>
              <a:rPr lang="en-US" altLang="ko-KR" dirty="0"/>
              <a:t> </a:t>
            </a:r>
            <a:r>
              <a:rPr lang="ko-KR" altLang="en-US" dirty="0"/>
              <a:t>이번 최종발표를 마지막으로 약 </a:t>
            </a:r>
            <a:r>
              <a:rPr lang="en-US" altLang="ko-KR" dirty="0"/>
              <a:t>3.4</a:t>
            </a:r>
            <a:r>
              <a:rPr lang="ko-KR" altLang="en-US" dirty="0"/>
              <a:t>주간 동안 달려왔던 모든 길이 제 나름대로의 기준으로 좋은 결실을 맺을 수 해주셔서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54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경우에는 작성된 코드가 바로 특정 버전의 인터프리터를 거쳐 실행되어지고</a:t>
            </a:r>
            <a:endParaRPr lang="en-US" altLang="ko-KR" dirty="0"/>
          </a:p>
          <a:p>
            <a:r>
              <a:rPr lang="ko-KR" altLang="en-US" dirty="0"/>
              <a:t>자바의 경우에는 작성된 코드가 </a:t>
            </a:r>
            <a:r>
              <a:rPr lang="en-US" altLang="ko-KR" dirty="0" err="1"/>
              <a:t>Javac</a:t>
            </a:r>
            <a:r>
              <a:rPr lang="ko-KR" altLang="en-US" dirty="0"/>
              <a:t>라는 컴파일러를 통해 </a:t>
            </a:r>
            <a:r>
              <a:rPr lang="en-US" altLang="ko-KR" dirty="0"/>
              <a:t>.class</a:t>
            </a:r>
            <a:r>
              <a:rPr lang="ko-KR" altLang="en-US" dirty="0"/>
              <a:t> 변경 후 바이트 코드 인터프리터를 통해 가장 컴퓨터가 이해하기 쉬운 코드로 변경됩니다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통상적으로</a:t>
            </a:r>
            <a:r>
              <a:rPr lang="en-US" altLang="ko-KR" dirty="0"/>
              <a:t>,</a:t>
            </a:r>
            <a:r>
              <a:rPr lang="ko-KR" altLang="en-US" dirty="0"/>
              <a:t> 자바가 </a:t>
            </a:r>
            <a:r>
              <a:rPr lang="ko-KR" altLang="en-US" dirty="0" err="1"/>
              <a:t>파이썬보다</a:t>
            </a:r>
            <a:r>
              <a:rPr lang="ko-KR" altLang="en-US" dirty="0"/>
              <a:t> 빠르다고 하는 이유도 자바의 중간 컴파일러가 </a:t>
            </a:r>
            <a:r>
              <a:rPr lang="ko-KR" altLang="en-US" dirty="0" err="1"/>
              <a:t>파이썬의</a:t>
            </a:r>
            <a:r>
              <a:rPr lang="ko-KR" altLang="en-US" dirty="0"/>
              <a:t> 코드보다 더욱 컴퓨터 언어에 친근한 언어로 변경되기 때문이라고 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결론적으로 자바가 </a:t>
            </a:r>
            <a:r>
              <a:rPr lang="ko-KR" altLang="en-US" dirty="0" err="1"/>
              <a:t>파이썬보다</a:t>
            </a:r>
            <a:r>
              <a:rPr lang="ko-KR" altLang="en-US" dirty="0"/>
              <a:t> </a:t>
            </a:r>
            <a:r>
              <a:rPr lang="ko-KR" altLang="en-US" dirty="0" err="1"/>
              <a:t>빠르다라고</a:t>
            </a:r>
            <a:r>
              <a:rPr lang="ko-KR" altLang="en-US" dirty="0"/>
              <a:t> 표현할 수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이전 </a:t>
            </a:r>
            <a:r>
              <a:rPr lang="ko-KR" altLang="en-US" dirty="0" err="1"/>
              <a:t>중간발표때</a:t>
            </a:r>
            <a:r>
              <a:rPr lang="ko-KR" altLang="en-US" dirty="0"/>
              <a:t> 제가 겪었던 실수는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경우에는 작성된 코드가 바로 특정 버전의 인터프리터를 거쳐 실행되어지고</a:t>
            </a:r>
            <a:endParaRPr lang="en-US" altLang="ko-KR" dirty="0"/>
          </a:p>
          <a:p>
            <a:r>
              <a:rPr lang="ko-KR" altLang="en-US" dirty="0"/>
              <a:t>자바의 경우에는 작성된 코드가 </a:t>
            </a:r>
            <a:r>
              <a:rPr lang="en-US" altLang="ko-KR" dirty="0" err="1"/>
              <a:t>Javac</a:t>
            </a:r>
            <a:r>
              <a:rPr lang="ko-KR" altLang="en-US" dirty="0"/>
              <a:t>라는 컴파일러를 통해 </a:t>
            </a:r>
            <a:r>
              <a:rPr lang="en-US" altLang="ko-KR" dirty="0"/>
              <a:t>.class</a:t>
            </a:r>
            <a:r>
              <a:rPr lang="ko-KR" altLang="en-US" dirty="0"/>
              <a:t> 변경 후 바이트 코드 인터프리터를 통해 가장 컴퓨터가 이해하기 쉬운 코드로 변경됩니다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통상적으로</a:t>
            </a:r>
            <a:r>
              <a:rPr lang="en-US" altLang="ko-KR" dirty="0"/>
              <a:t>,</a:t>
            </a:r>
            <a:r>
              <a:rPr lang="ko-KR" altLang="en-US" dirty="0"/>
              <a:t> 자바가 </a:t>
            </a:r>
            <a:r>
              <a:rPr lang="ko-KR" altLang="en-US" dirty="0" err="1"/>
              <a:t>파이썬보다</a:t>
            </a:r>
            <a:r>
              <a:rPr lang="ko-KR" altLang="en-US" dirty="0"/>
              <a:t> 빠르다고 하는 이유도 자바의 중간 컴파일러가 </a:t>
            </a:r>
            <a:r>
              <a:rPr lang="ko-KR" altLang="en-US" dirty="0" err="1"/>
              <a:t>파이썬의</a:t>
            </a:r>
            <a:r>
              <a:rPr lang="ko-KR" altLang="en-US" dirty="0"/>
              <a:t> 코드보다 더욱 컴퓨터 언어에 친근한 언어로 변경되기 때문이라고 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결론적으로 자바가 </a:t>
            </a:r>
            <a:r>
              <a:rPr lang="ko-KR" altLang="en-US" dirty="0" err="1"/>
              <a:t>파이썬보다</a:t>
            </a:r>
            <a:r>
              <a:rPr lang="ko-KR" altLang="en-US" dirty="0"/>
              <a:t> </a:t>
            </a:r>
            <a:r>
              <a:rPr lang="ko-KR" altLang="en-US" dirty="0" err="1"/>
              <a:t>빠르다라고</a:t>
            </a:r>
            <a:r>
              <a:rPr lang="ko-KR" altLang="en-US" dirty="0"/>
              <a:t> 표현할 수 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이전 중간 </a:t>
            </a:r>
            <a:r>
              <a:rPr lang="ko-KR" altLang="en-US" dirty="0" err="1"/>
              <a:t>발표때</a:t>
            </a:r>
            <a:r>
              <a:rPr lang="ko-KR" altLang="en-US" dirty="0"/>
              <a:t> 단정지어 말했지만</a:t>
            </a:r>
            <a:r>
              <a:rPr lang="en-US" altLang="ko-KR" dirty="0"/>
              <a:t>,</a:t>
            </a:r>
            <a:r>
              <a:rPr lang="ko-KR" altLang="en-US" dirty="0"/>
              <a:t> 잘못된 판단이라는 결론을 도출했습니다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이유는 다음과 같았습니다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</a:t>
            </a:r>
            <a:r>
              <a:rPr lang="ko-KR" altLang="en-US" dirty="0"/>
              <a:t> 만약 코드의 규모가 커진다면</a:t>
            </a:r>
            <a:r>
              <a:rPr lang="en-US" altLang="ko-KR" dirty="0"/>
              <a:t>?</a:t>
            </a:r>
            <a:r>
              <a:rPr lang="ko-KR" altLang="en-US" dirty="0"/>
              <a:t> 하나의 모듈을 구현하는데 </a:t>
            </a:r>
            <a:r>
              <a:rPr lang="en-US" altLang="ko-KR" dirty="0"/>
              <a:t>30</a:t>
            </a:r>
            <a:r>
              <a:rPr lang="ko-KR" altLang="en-US" dirty="0"/>
              <a:t>명의 개발자가 투입되는 경우라면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 단 </a:t>
            </a:r>
            <a:r>
              <a:rPr lang="ko-KR" altLang="en-US" dirty="0" err="1"/>
              <a:t>한줄의</a:t>
            </a:r>
            <a:r>
              <a:rPr lang="ko-KR" altLang="en-US" dirty="0"/>
              <a:t> 코드를 작성하기 위해 필요한 자원의 차이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자바와 </a:t>
            </a:r>
            <a:r>
              <a:rPr lang="ko-KR" altLang="en-US" dirty="0" err="1"/>
              <a:t>파이썬을</a:t>
            </a:r>
            <a:r>
              <a:rPr lang="ko-KR" altLang="en-US" dirty="0"/>
              <a:t> 알지 못한 상태에서 빠르게 서비스를 배포해야 한다면 비교적 빠른 생산성과 진입장벽이 낮은 </a:t>
            </a:r>
            <a:r>
              <a:rPr lang="ko-KR" altLang="en-US" dirty="0" err="1"/>
              <a:t>파이썬이</a:t>
            </a:r>
            <a:r>
              <a:rPr lang="ko-KR" altLang="en-US" dirty="0"/>
              <a:t> 될 수 있지만</a:t>
            </a:r>
            <a:r>
              <a:rPr lang="en-US" altLang="ko-KR" dirty="0"/>
              <a:t>,</a:t>
            </a:r>
            <a:r>
              <a:rPr lang="ko-KR" altLang="en-US" dirty="0"/>
              <a:t> 비교적 코드의 </a:t>
            </a:r>
            <a:r>
              <a:rPr lang="ko-KR" altLang="en-US" dirty="0" err="1"/>
              <a:t>재사용성과</a:t>
            </a:r>
            <a:r>
              <a:rPr lang="ko-KR" altLang="en-US" dirty="0"/>
              <a:t> 빠르게 </a:t>
            </a:r>
            <a:r>
              <a:rPr lang="ko-KR" altLang="en-US" dirty="0" err="1"/>
              <a:t>빌드하고싶다면</a:t>
            </a:r>
            <a:r>
              <a:rPr lang="ko-KR" altLang="en-US" dirty="0"/>
              <a:t> 자바를 선택하는 것이 좋다</a:t>
            </a:r>
            <a:r>
              <a:rPr lang="en-US" altLang="ko-KR" dirty="0"/>
              <a:t>.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이 말은 진행하는 프로젝트의 성격에 따라 선택해야 한다</a:t>
            </a:r>
            <a:r>
              <a:rPr lang="en-US" altLang="ko-KR" dirty="0"/>
              <a:t>.</a:t>
            </a:r>
            <a:r>
              <a:rPr lang="ko-KR" altLang="en-US" dirty="0"/>
              <a:t> 라는 결론을 도출했다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최적화 란 처음 해당 프로젝트에서 파일 </a:t>
            </a:r>
            <a:r>
              <a:rPr lang="en-US" altLang="ko-KR" dirty="0"/>
              <a:t>IO</a:t>
            </a:r>
            <a:r>
              <a:rPr lang="ko-KR" altLang="en-US" dirty="0"/>
              <a:t>에 국한되어 있다고 생각했지만</a:t>
            </a:r>
            <a:r>
              <a:rPr lang="en-US" altLang="ko-KR" dirty="0"/>
              <a:t>,</a:t>
            </a:r>
            <a:r>
              <a:rPr lang="ko-KR" altLang="en-US" dirty="0"/>
              <a:t> 먼저 최적화가 무엇인지 조사하고 난 이후에는 생각이 많이 달라졌습니다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54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0</a:t>
            </a:r>
            <a:r>
              <a:rPr lang="ko-KR" altLang="en-US" dirty="0"/>
              <a:t>순위는 하드웨어의 사양이라고 판단했습니다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ko-KR" altLang="en-US" dirty="0" err="1"/>
              <a:t>맥프로에</a:t>
            </a:r>
            <a:r>
              <a:rPr lang="ko-KR" altLang="en-US" dirty="0"/>
              <a:t> </a:t>
            </a:r>
            <a:r>
              <a:rPr lang="en-US" altLang="ko-KR" dirty="0"/>
              <a:t>RAM 16G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가졌지만</a:t>
            </a:r>
            <a:r>
              <a:rPr lang="en-US" altLang="ko-KR" dirty="0"/>
              <a:t>,</a:t>
            </a:r>
            <a:r>
              <a:rPr lang="ko-KR" altLang="en-US" dirty="0"/>
              <a:t> 오래된 연식과 </a:t>
            </a:r>
            <a:r>
              <a:rPr lang="ko-KR" altLang="en-US" dirty="0" err="1"/>
              <a:t>러프하게</a:t>
            </a:r>
            <a:r>
              <a:rPr lang="ko-KR" altLang="en-US" dirty="0"/>
              <a:t> 컴퓨터를 사용한 결과 저하된 컴퓨터 사양이 한 몫 했다고 판단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</a:t>
            </a:r>
            <a:r>
              <a:rPr lang="en-US" altLang="ko-KR" dirty="0"/>
              <a:t>1</a:t>
            </a:r>
            <a:r>
              <a:rPr lang="ko-KR" altLang="en-US" dirty="0"/>
              <a:t>순위는 </a:t>
            </a:r>
            <a:r>
              <a:rPr lang="ko-KR" altLang="en-US" dirty="0" err="1"/>
              <a:t>파이썬의</a:t>
            </a:r>
            <a:r>
              <a:rPr lang="ko-KR" altLang="en-US" dirty="0"/>
              <a:t> 자료구조 </a:t>
            </a:r>
            <a:r>
              <a:rPr lang="en-US" altLang="ko-KR" dirty="0"/>
              <a:t>List, </a:t>
            </a:r>
            <a:r>
              <a:rPr lang="en-US" altLang="ko-KR" dirty="0" err="1"/>
              <a:t>Dict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/>
              <a:t>Append </a:t>
            </a:r>
            <a:r>
              <a:rPr lang="ko-KR" altLang="en-US" dirty="0"/>
              <a:t>과정에서 약 </a:t>
            </a:r>
            <a:r>
              <a:rPr lang="en-US" altLang="ko-KR" dirty="0"/>
              <a:t>2.2G</a:t>
            </a:r>
            <a:r>
              <a:rPr lang="ko-KR" altLang="en-US" dirty="0"/>
              <a:t>의 코드를 읽고 </a:t>
            </a:r>
            <a:r>
              <a:rPr lang="ko-KR" altLang="en-US" dirty="0" err="1"/>
              <a:t>파싱하여</a:t>
            </a:r>
            <a:r>
              <a:rPr lang="ko-KR" altLang="en-US" dirty="0"/>
              <a:t> 결과적으로 자료구조에 삽입하는 코드와 삽입하지 않는 코드의 시간 차이는 크게는 </a:t>
            </a:r>
            <a:r>
              <a:rPr lang="en-US" altLang="ko-KR" dirty="0"/>
              <a:t>2</a:t>
            </a:r>
            <a:r>
              <a:rPr lang="ko-KR" altLang="en-US" dirty="0"/>
              <a:t>배까지 차이가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06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7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2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 문제에 대해 알고 </a:t>
            </a:r>
            <a:r>
              <a:rPr lang="ko-KR" altLang="en-US" dirty="0" err="1"/>
              <a:t>계신분도</a:t>
            </a:r>
            <a:r>
              <a:rPr lang="ko-KR" altLang="en-US" dirty="0"/>
              <a:t> </a:t>
            </a:r>
            <a:r>
              <a:rPr lang="ko-KR" altLang="en-US" dirty="0" err="1"/>
              <a:t>계실테고</a:t>
            </a:r>
            <a:r>
              <a:rPr lang="en-US" altLang="ko-KR" dirty="0"/>
              <a:t>, </a:t>
            </a:r>
            <a:r>
              <a:rPr lang="ko-KR" altLang="en-US" dirty="0"/>
              <a:t>간단히 듣기만 한 분이 </a:t>
            </a:r>
            <a:r>
              <a:rPr lang="ko-KR" altLang="en-US" dirty="0" err="1"/>
              <a:t>계실거라</a:t>
            </a:r>
            <a:r>
              <a:rPr lang="ko-KR" altLang="en-US" dirty="0"/>
              <a:t> 생각됩니다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6940C-B8B9-4B9A-96CA-F54CC230F7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08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" y="0"/>
            <a:ext cx="10690367" cy="7561263"/>
          </a:xfrm>
          <a:prstGeom prst="rect">
            <a:avLst/>
          </a:prstGeom>
        </p:spPr>
      </p:pic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39552" y="5131746"/>
            <a:ext cx="2594426" cy="397930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다키 L" pitchFamily="2" charset="-127"/>
                <a:ea typeface="다키 L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00 </a:t>
            </a:r>
            <a:r>
              <a:rPr lang="ko-KR" altLang="en-US" dirty="0"/>
              <a:t>팀</a:t>
            </a:r>
          </a:p>
        </p:txBody>
      </p:sp>
      <p:sp>
        <p:nvSpPr>
          <p:cNvPr id="9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5569517"/>
            <a:ext cx="2592288" cy="3971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10" name="텍스트 개체 틀 19"/>
          <p:cNvSpPr>
            <a:spLocks noGrp="1"/>
          </p:cNvSpPr>
          <p:nvPr>
            <p:ph type="body" sz="quarter" idx="12" hasCustomPrompt="1"/>
          </p:nvPr>
        </p:nvSpPr>
        <p:spPr>
          <a:xfrm>
            <a:off x="540087" y="6006851"/>
            <a:ext cx="2593899" cy="398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2018.00.00</a:t>
            </a:r>
          </a:p>
        </p:txBody>
      </p:sp>
      <p:sp>
        <p:nvSpPr>
          <p:cNvPr id="26" name="제목 1"/>
          <p:cNvSpPr>
            <a:spLocks noGrp="1"/>
          </p:cNvSpPr>
          <p:nvPr>
            <p:ph type="ctrTitle" hasCustomPrompt="1"/>
          </p:nvPr>
        </p:nvSpPr>
        <p:spPr>
          <a:xfrm>
            <a:off x="634741" y="1670991"/>
            <a:ext cx="7992889" cy="716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표지 부제목 입력</a:t>
            </a:r>
          </a:p>
        </p:txBody>
      </p:sp>
      <p:sp>
        <p:nvSpPr>
          <p:cNvPr id="29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634741" y="2514948"/>
            <a:ext cx="7993063" cy="10878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6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타이틀을 입력해주세요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1" y="7148513"/>
            <a:ext cx="1167493" cy="1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392733" y="1081473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01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53" name="텍스트 개체 틀 17"/>
          <p:cNvSpPr>
            <a:spLocks noGrp="1"/>
          </p:cNvSpPr>
          <p:nvPr>
            <p:ph type="body" sz="quarter" idx="33" hasCustomPrompt="1"/>
          </p:nvPr>
        </p:nvSpPr>
        <p:spPr>
          <a:xfrm>
            <a:off x="1392733" y="1633923"/>
            <a:ext cx="3824038" cy="700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42" hasCustomPrompt="1"/>
          </p:nvPr>
        </p:nvSpPr>
        <p:spPr>
          <a:xfrm>
            <a:off x="1392733" y="2614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02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43" hasCustomPrompt="1"/>
          </p:nvPr>
        </p:nvSpPr>
        <p:spPr>
          <a:xfrm>
            <a:off x="1392733" y="3167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45" hasCustomPrompt="1"/>
          </p:nvPr>
        </p:nvSpPr>
        <p:spPr>
          <a:xfrm>
            <a:off x="1392733" y="4138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03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2" name="텍스트 개체 틀 17"/>
          <p:cNvSpPr>
            <a:spLocks noGrp="1"/>
          </p:cNvSpPr>
          <p:nvPr>
            <p:ph type="body" sz="quarter" idx="46" hasCustomPrompt="1"/>
          </p:nvPr>
        </p:nvSpPr>
        <p:spPr>
          <a:xfrm>
            <a:off x="1392733" y="4691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자성해주세요</a:t>
            </a:r>
            <a:r>
              <a:rPr lang="en-US" altLang="ko-KR" dirty="0"/>
              <a:t>.</a:t>
            </a:r>
          </a:p>
        </p:txBody>
      </p:sp>
      <p:sp>
        <p:nvSpPr>
          <p:cNvPr id="24" name="텍스트 개체 틀 17"/>
          <p:cNvSpPr>
            <a:spLocks noGrp="1"/>
          </p:cNvSpPr>
          <p:nvPr>
            <p:ph type="body" sz="quarter" idx="48" hasCustomPrompt="1"/>
          </p:nvPr>
        </p:nvSpPr>
        <p:spPr>
          <a:xfrm>
            <a:off x="1392733" y="564394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04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5" name="텍스트 개체 틀 17"/>
          <p:cNvSpPr>
            <a:spLocks noGrp="1"/>
          </p:cNvSpPr>
          <p:nvPr>
            <p:ph type="body" sz="quarter" idx="49" hasCustomPrompt="1"/>
          </p:nvPr>
        </p:nvSpPr>
        <p:spPr>
          <a:xfrm>
            <a:off x="1392733" y="619639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 flipV="1">
            <a:off x="333996" y="252239"/>
            <a:ext cx="3429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1" y="7310648"/>
            <a:ext cx="1130517" cy="145597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 userDrawn="1"/>
        </p:nvSpPr>
        <p:spPr>
          <a:xfrm>
            <a:off x="230189" y="328304"/>
            <a:ext cx="1300087" cy="503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spcBef>
                <a:spcPct val="0"/>
              </a:spcBef>
              <a:buFont typeface="Arial" panose="020B0604020202020204" pitchFamily="34" charset="0"/>
              <a:buNone/>
              <a:defRPr sz="2600" b="0" kern="1200">
                <a:solidFill>
                  <a:srgbClr val="2484C6"/>
                </a:solidFill>
                <a:latin typeface="다키 B" pitchFamily="2" charset="-127"/>
                <a:ea typeface="다키 B" pitchFamily="2" charset="-127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323C46"/>
                </a:solidFill>
              </a:rPr>
              <a:t>Index</a:t>
            </a:r>
            <a:endParaRPr lang="ko-KR" altLang="en-US" sz="2800" dirty="0">
              <a:solidFill>
                <a:srgbClr val="323C46"/>
              </a:solidFill>
            </a:endParaRPr>
          </a:p>
        </p:txBody>
      </p:sp>
      <p:sp>
        <p:nvSpPr>
          <p:cNvPr id="26" name="텍스트 개체 틀 17"/>
          <p:cNvSpPr>
            <a:spLocks noGrp="1"/>
          </p:cNvSpPr>
          <p:nvPr>
            <p:ph type="body" sz="quarter" idx="50" hasCustomPrompt="1"/>
          </p:nvPr>
        </p:nvSpPr>
        <p:spPr>
          <a:xfrm>
            <a:off x="5723433" y="1081473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05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7" name="텍스트 개체 틀 17"/>
          <p:cNvSpPr>
            <a:spLocks noGrp="1"/>
          </p:cNvSpPr>
          <p:nvPr>
            <p:ph type="body" sz="quarter" idx="51" hasCustomPrompt="1"/>
          </p:nvPr>
        </p:nvSpPr>
        <p:spPr>
          <a:xfrm>
            <a:off x="5723433" y="1633923"/>
            <a:ext cx="3824038" cy="700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텍스트 개체 틀 17"/>
          <p:cNvSpPr>
            <a:spLocks noGrp="1"/>
          </p:cNvSpPr>
          <p:nvPr>
            <p:ph type="body" sz="quarter" idx="52" hasCustomPrompt="1"/>
          </p:nvPr>
        </p:nvSpPr>
        <p:spPr>
          <a:xfrm>
            <a:off x="5723433" y="2614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06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29" name="텍스트 개체 틀 17"/>
          <p:cNvSpPr>
            <a:spLocks noGrp="1"/>
          </p:cNvSpPr>
          <p:nvPr>
            <p:ph type="body" sz="quarter" idx="53" hasCustomPrompt="1"/>
          </p:nvPr>
        </p:nvSpPr>
        <p:spPr>
          <a:xfrm>
            <a:off x="5723433" y="3167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텍스트 개체 틀 17"/>
          <p:cNvSpPr>
            <a:spLocks noGrp="1"/>
          </p:cNvSpPr>
          <p:nvPr>
            <p:ph type="body" sz="quarter" idx="54" hasCustomPrompt="1"/>
          </p:nvPr>
        </p:nvSpPr>
        <p:spPr>
          <a:xfrm>
            <a:off x="5723433" y="413899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07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55" hasCustomPrompt="1"/>
          </p:nvPr>
        </p:nvSpPr>
        <p:spPr>
          <a:xfrm>
            <a:off x="5723433" y="469144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자성해주세요</a:t>
            </a:r>
            <a:r>
              <a:rPr lang="en-US" altLang="ko-KR" dirty="0"/>
              <a:t>.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56" hasCustomPrompt="1"/>
          </p:nvPr>
        </p:nvSpPr>
        <p:spPr>
          <a:xfrm>
            <a:off x="5723433" y="5643948"/>
            <a:ext cx="3824038" cy="485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23C46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r>
              <a:rPr lang="en-US" altLang="ko-KR" dirty="0"/>
              <a:t>08  </a:t>
            </a:r>
            <a:r>
              <a:rPr lang="ko-KR" altLang="en-US" dirty="0"/>
              <a:t>제목을 입력하세요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57" hasCustomPrompt="1"/>
          </p:nvPr>
        </p:nvSpPr>
        <p:spPr>
          <a:xfrm>
            <a:off x="5723433" y="6196398"/>
            <a:ext cx="3824038" cy="6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AutoNum type="arabicParenR"/>
              <a:defRPr sz="1200">
                <a:solidFill>
                  <a:srgbClr val="5A6E78"/>
                </a:solidFill>
                <a:latin typeface="다키 L" pitchFamily="2" charset="-127"/>
                <a:ea typeface="다키 L" pitchFamily="2" charset="-127"/>
              </a:defRPr>
            </a:lvl1pPr>
          </a:lstStyle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소제목을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50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a">
    <p:bg>
      <p:bgPr>
        <a:solidFill>
          <a:srgbClr val="248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5778748" y="2105326"/>
            <a:ext cx="4615036" cy="210735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50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간지               타이틀 입력</a:t>
            </a:r>
          </a:p>
        </p:txBody>
      </p:sp>
      <p:sp>
        <p:nvSpPr>
          <p:cNvPr id="23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5721598" y="1479287"/>
            <a:ext cx="777627" cy="5184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8" name="직사각형 27"/>
          <p:cNvSpPr/>
          <p:nvPr userDrawn="1"/>
        </p:nvSpPr>
        <p:spPr>
          <a:xfrm flipV="1">
            <a:off x="5933255" y="1259973"/>
            <a:ext cx="34292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1" name="텍스트 개체 틀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78748" y="4526922"/>
            <a:ext cx="4615036" cy="1874461"/>
          </a:xfrm>
          <a:noFill/>
        </p:spPr>
        <p:txBody>
          <a:bodyPr>
            <a:normAutofit/>
          </a:bodyPr>
          <a:lstStyle>
            <a:lvl1pPr marL="363538" indent="-363538" defTabSz="711200">
              <a:lnSpc>
                <a:spcPct val="150000"/>
              </a:lnSpc>
              <a:buAutoNum type="arabicParenR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703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b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개체 틀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78748" y="4526922"/>
            <a:ext cx="4615036" cy="1874461"/>
          </a:xfrm>
          <a:noFill/>
        </p:spPr>
        <p:txBody>
          <a:bodyPr>
            <a:normAutofit/>
          </a:bodyPr>
          <a:lstStyle>
            <a:lvl1pPr marL="363538" indent="-363538" defTabSz="711200">
              <a:lnSpc>
                <a:spcPct val="150000"/>
              </a:lnSpc>
              <a:buAutoNum type="arabicParenR"/>
              <a:defRPr sz="1800">
                <a:solidFill>
                  <a:srgbClr val="5A6E78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  <a:endParaRPr lang="en-US" altLang="ko-KR" dirty="0"/>
          </a:p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5721598" y="1479287"/>
            <a:ext cx="777627" cy="5184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5933255" y="1259973"/>
            <a:ext cx="342924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5" hasCustomPrompt="1"/>
          </p:nvPr>
        </p:nvSpPr>
        <p:spPr>
          <a:xfrm>
            <a:off x="5778748" y="2105326"/>
            <a:ext cx="4615036" cy="210735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pPr lvl="0"/>
            <a:r>
              <a:rPr lang="ko-KR" altLang="en-US" dirty="0"/>
              <a:t>간지               타이틀 입력</a:t>
            </a:r>
          </a:p>
        </p:txBody>
      </p:sp>
    </p:spTree>
    <p:extLst>
      <p:ext uri="{BB962C8B-B14F-4D97-AF65-F5344CB8AC3E}">
        <p14:creationId xmlns:p14="http://schemas.microsoft.com/office/powerpoint/2010/main" val="384945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8155012" y="471303"/>
            <a:ext cx="2244699" cy="336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rgbClr val="5A6E78"/>
                </a:solidFill>
                <a:latin typeface="+mn-lt"/>
                <a:ea typeface="+mj-ea"/>
              </a:defRPr>
            </a:lvl1pPr>
          </a:lstStyle>
          <a:p>
            <a:r>
              <a:rPr lang="en-US" altLang="ko-KR" dirty="0"/>
              <a:t>Large title </a:t>
            </a:r>
            <a:r>
              <a:rPr lang="ko-KR" altLang="en-US" dirty="0"/>
              <a:t>입력</a:t>
            </a:r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333996" y="252239"/>
            <a:ext cx="3429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235339" y="312683"/>
            <a:ext cx="7248303" cy="504002"/>
          </a:xfrm>
        </p:spPr>
        <p:txBody>
          <a:bodyPr>
            <a:normAutofit/>
          </a:bodyPr>
          <a:lstStyle>
            <a:lvl1pPr algn="l">
              <a:defRPr sz="26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타이틀을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 hasCustomPrompt="1"/>
          </p:nvPr>
        </p:nvSpPr>
        <p:spPr>
          <a:xfrm>
            <a:off x="254000" y="832483"/>
            <a:ext cx="7808913" cy="526418"/>
          </a:xfrm>
        </p:spPr>
        <p:txBody>
          <a:bodyPr>
            <a:normAutofit/>
          </a:bodyPr>
          <a:lstStyle>
            <a:lvl1pPr>
              <a:defRPr sz="1600">
                <a:solidFill>
                  <a:srgbClr val="5A6E78"/>
                </a:solidFill>
              </a:defRPr>
            </a:lvl1pPr>
          </a:lstStyle>
          <a:p>
            <a:pPr lvl="0"/>
            <a:r>
              <a:rPr lang="en-US" altLang="ko-KR" dirty="0"/>
              <a:t>Summary</a:t>
            </a:r>
            <a:r>
              <a:rPr lang="ko-KR" altLang="en-US" dirty="0"/>
              <a:t>를 입력하세요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7"/>
          </p:nvPr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en-US" altLang="ko-KR" dirty="0"/>
          </a:p>
        </p:txBody>
      </p:sp>
      <p:sp>
        <p:nvSpPr>
          <p:cNvPr id="18" name="슬라이드 번호 개체 틀 18"/>
          <p:cNvSpPr txBox="1">
            <a:spLocks/>
          </p:cNvSpPr>
          <p:nvPr userDrawn="1"/>
        </p:nvSpPr>
        <p:spPr>
          <a:xfrm>
            <a:off x="9164945" y="7293711"/>
            <a:ext cx="1332397" cy="199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1043056" rtl="0" eaLnBrk="1" latinLnBrk="1" hangingPunct="1"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r>
              <a:rPr lang="en-US" altLang="ko-KR" dirty="0"/>
              <a:t>/x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1" y="7310648"/>
            <a:ext cx="1130517" cy="1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8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1" userDrawn="1">
          <p15:clr>
            <a:srgbClr val="FBAE40"/>
          </p15:clr>
        </p15:guide>
        <p15:guide id="2" pos="206" userDrawn="1">
          <p15:clr>
            <a:srgbClr val="FBAE40"/>
          </p15:clr>
        </p15:guide>
        <p15:guide id="3" orient="horz" pos="469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c (개발 코드 리뷰 시 사용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 flipV="1">
            <a:off x="333996" y="252239"/>
            <a:ext cx="3429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235244" y="312683"/>
            <a:ext cx="7248303" cy="504002"/>
          </a:xfrm>
        </p:spPr>
        <p:txBody>
          <a:bodyPr>
            <a:normAutofit/>
          </a:bodyPr>
          <a:lstStyle>
            <a:lvl1pPr algn="l">
              <a:defRPr sz="2600">
                <a:solidFill>
                  <a:schemeClr val="bg1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타이틀을 입력해주세요</a:t>
            </a:r>
            <a:r>
              <a:rPr lang="en-US" altLang="ko-KR" dirty="0"/>
              <a:t>. (</a:t>
            </a:r>
            <a:r>
              <a:rPr lang="ko-KR" altLang="en-US" dirty="0"/>
              <a:t>개발 코드 리뷰 시에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 hasCustomPrompt="1"/>
          </p:nvPr>
        </p:nvSpPr>
        <p:spPr>
          <a:xfrm>
            <a:off x="254000" y="832483"/>
            <a:ext cx="7808913" cy="52641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Summary</a:t>
            </a:r>
            <a:r>
              <a:rPr lang="ko-KR" altLang="en-US" dirty="0"/>
              <a:t>를 입력하세요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7"/>
          </p:nvPr>
        </p:nvSpPr>
        <p:spPr>
          <a:xfrm>
            <a:off x="248330" y="1435100"/>
            <a:ext cx="10151381" cy="5529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en-US" altLang="ko-KR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1" y="7310648"/>
            <a:ext cx="1130517" cy="145597"/>
          </a:xfrm>
          <a:prstGeom prst="rect">
            <a:avLst/>
          </a:prstGeom>
        </p:spPr>
      </p:pic>
      <p:sp>
        <p:nvSpPr>
          <p:cNvPr id="17" name="슬라이드 번호 개체 틀 18"/>
          <p:cNvSpPr txBox="1">
            <a:spLocks/>
          </p:cNvSpPr>
          <p:nvPr userDrawn="1"/>
        </p:nvSpPr>
        <p:spPr>
          <a:xfrm>
            <a:off x="9164945" y="7293711"/>
            <a:ext cx="1332397" cy="199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1043056" rtl="0" eaLnBrk="1" latinLnBrk="1" hangingPunct="1"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r>
              <a:rPr lang="en-US" altLang="ko-KR" dirty="0"/>
              <a:t>/x</a:t>
            </a:r>
            <a:endParaRPr lang="ko-KR" altLang="en-US" dirty="0"/>
          </a:p>
        </p:txBody>
      </p:sp>
      <p:sp>
        <p:nvSpPr>
          <p:cNvPr id="22" name="텍스트 개체 틀 17"/>
          <p:cNvSpPr>
            <a:spLocks noGrp="1"/>
          </p:cNvSpPr>
          <p:nvPr>
            <p:ph type="body" sz="quarter" idx="20" hasCustomPrompt="1"/>
          </p:nvPr>
        </p:nvSpPr>
        <p:spPr>
          <a:xfrm>
            <a:off x="8155012" y="471303"/>
            <a:ext cx="2244699" cy="336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Large title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66247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" y="1"/>
            <a:ext cx="10693401" cy="6477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8" name="제목 3"/>
          <p:cNvSpPr>
            <a:spLocks noGrp="1"/>
          </p:cNvSpPr>
          <p:nvPr>
            <p:ph type="title" hasCustomPrompt="1"/>
          </p:nvPr>
        </p:nvSpPr>
        <p:spPr>
          <a:xfrm>
            <a:off x="223814" y="88900"/>
            <a:ext cx="8030698" cy="518258"/>
          </a:xfrm>
        </p:spPr>
        <p:txBody>
          <a:bodyPr>
            <a:normAutofit/>
          </a:bodyPr>
          <a:lstStyle>
            <a:lvl1pPr algn="l">
              <a:defRPr sz="2600">
                <a:solidFill>
                  <a:srgbClr val="323C46"/>
                </a:solidFill>
                <a:latin typeface="다키 M Title" pitchFamily="2" charset="-127"/>
                <a:ea typeface="다키 M Title" pitchFamily="2" charset="-127"/>
              </a:defRPr>
            </a:lvl1pPr>
          </a:lstStyle>
          <a:p>
            <a:r>
              <a:rPr lang="ko-KR" altLang="en-US" dirty="0"/>
              <a:t>타이틀을 입력해주세요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1" y="7310648"/>
            <a:ext cx="1130517" cy="145597"/>
          </a:xfrm>
          <a:prstGeom prst="rect">
            <a:avLst/>
          </a:prstGeom>
        </p:spPr>
      </p:pic>
      <p:sp>
        <p:nvSpPr>
          <p:cNvPr id="13" name="슬라이드 번호 개체 틀 18"/>
          <p:cNvSpPr txBox="1">
            <a:spLocks/>
          </p:cNvSpPr>
          <p:nvPr userDrawn="1"/>
        </p:nvSpPr>
        <p:spPr>
          <a:xfrm>
            <a:off x="9164945" y="7293711"/>
            <a:ext cx="1332397" cy="1991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r" defTabSz="1043056" rtl="0" eaLnBrk="1" latinLnBrk="1" hangingPunct="1"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r>
              <a:rPr lang="en-US" altLang="ko-KR" dirty="0"/>
              <a:t>/x</a:t>
            </a:r>
            <a:endParaRPr lang="ko-KR" altLang="en-US" dirty="0"/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18" hasCustomPrompt="1"/>
          </p:nvPr>
        </p:nvSpPr>
        <p:spPr>
          <a:xfrm>
            <a:off x="8155012" y="260781"/>
            <a:ext cx="2244699" cy="336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rgbClr val="5A6E78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Large title </a:t>
            </a:r>
            <a:r>
              <a:rPr lang="ko-KR" altLang="en-US" dirty="0"/>
              <a:t>입력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7"/>
          </p:nvPr>
        </p:nvSpPr>
        <p:spPr>
          <a:xfrm>
            <a:off x="248330" y="942976"/>
            <a:ext cx="10151381" cy="6021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다키 M" pitchFamily="2" charset="-127"/>
                <a:ea typeface="다키 M" pitchFamily="2" charset="-127"/>
              </a:defRPr>
            </a:lvl1pPr>
          </a:lstStyle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8395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8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" y="0"/>
            <a:ext cx="10690367" cy="7561263"/>
          </a:xfrm>
          <a:prstGeom prst="rect">
            <a:avLst/>
          </a:prstGeom>
        </p:spPr>
      </p:pic>
      <p:sp>
        <p:nvSpPr>
          <p:cNvPr id="26" name="제목 1"/>
          <p:cNvSpPr>
            <a:spLocks noGrp="1"/>
          </p:cNvSpPr>
          <p:nvPr>
            <p:ph type="ctrTitle" hasCustomPrompt="1"/>
          </p:nvPr>
        </p:nvSpPr>
        <p:spPr>
          <a:xfrm>
            <a:off x="2637970" y="1418972"/>
            <a:ext cx="5417460" cy="2456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1" y="7148513"/>
            <a:ext cx="1167493" cy="1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9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3425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94250BF9-CE2D-4D5D-934C-3011AD81E55C}" type="datetime1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820024" y="7287418"/>
            <a:ext cx="2677913" cy="203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다키 B" pitchFamily="2" charset="-127"/>
                <a:ea typeface="다키 B" pitchFamily="2" charset="-127"/>
              </a:defRPr>
            </a:lvl1pPr>
          </a:lstStyle>
          <a:p>
            <a:fld id="{3DF03A29-5BD0-4F71-8B6E-031B88813414}" type="slidenum">
              <a:rPr lang="ko-KR" altLang="en-US" smtClean="0"/>
              <a:pPr/>
              <a:t>‹#›</a:t>
            </a:fld>
            <a:r>
              <a:rPr lang="en-US" altLang="ko-KR" dirty="0"/>
              <a:t>/x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40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4" r:id="rId2"/>
    <p:sldLayoutId id="2147483707" r:id="rId3"/>
    <p:sldLayoutId id="2147483713" r:id="rId4"/>
    <p:sldLayoutId id="2147483678" r:id="rId5"/>
    <p:sldLayoutId id="2147483698" r:id="rId6"/>
    <p:sldLayoutId id="2147483714" r:id="rId7"/>
    <p:sldLayoutId id="2147483689" r:id="rId8"/>
  </p:sldLayoutIdLst>
  <p:hf hdr="0" ftr="0" dt="0"/>
  <p:txStyles>
    <p:titleStyle>
      <a:lvl1pPr marL="0" indent="0" algn="ctr" defTabSz="914400" rtl="0" eaLnBrk="1" latinLnBrk="1" hangingPunct="1">
        <a:spcBef>
          <a:spcPct val="0"/>
        </a:spcBef>
        <a:buFont typeface="Arial" panose="020B0604020202020204" pitchFamily="34" charset="0"/>
        <a:buNone/>
        <a:defRPr sz="4400" b="0" kern="1200">
          <a:solidFill>
            <a:schemeClr val="tx1"/>
          </a:solidFill>
          <a:latin typeface="다키 L" pitchFamily="2" charset="-127"/>
          <a:ea typeface="다키 L" pitchFamily="2" charset="-127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1pPr>
      <a:lvl2pPr marL="4572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2pPr>
      <a:lvl3pPr marL="9144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3pPr>
      <a:lvl4pPr marL="13716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4pPr>
      <a:lvl5pPr marL="182880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다키 L" pitchFamily="2" charset="-127"/>
          <a:ea typeface="다키 L" pitchFamily="2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tiff"/><Relationship Id="rId5" Type="http://schemas.openxmlformats.org/officeDocument/2006/relationships/image" Target="../media/image36.png"/><Relationship Id="rId10" Type="http://schemas.openxmlformats.org/officeDocument/2006/relationships/image" Target="../media/image41.tiff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8.sv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64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5490716" y="3132559"/>
            <a:ext cx="5202684" cy="1800200"/>
          </a:xfrm>
        </p:spPr>
        <p:txBody>
          <a:bodyPr>
            <a:normAutofit/>
          </a:bodyPr>
          <a:lstStyle/>
          <a:p>
            <a:r>
              <a:rPr lang="en-US" altLang="ko-KR" sz="1900" dirty="0"/>
              <a:t>25</a:t>
            </a:r>
            <a:r>
              <a:rPr lang="ko-KR" altLang="en-US" sz="1900" dirty="0"/>
              <a:t>분이라는 시간을 적절히 활용하겠습니다</a:t>
            </a:r>
            <a:r>
              <a:rPr lang="en-US" altLang="ko-KR" sz="1900" dirty="0"/>
              <a:t>.</a:t>
            </a:r>
          </a:p>
          <a:p>
            <a:r>
              <a:rPr lang="ko-KR" altLang="en-US" sz="1900" dirty="0"/>
              <a:t>질문은 모든 </a:t>
            </a:r>
            <a:r>
              <a:rPr lang="en-US" altLang="ko-KR" sz="1900" dirty="0"/>
              <a:t>PT</a:t>
            </a:r>
            <a:r>
              <a:rPr lang="ko-KR" altLang="en-US" sz="1900" dirty="0"/>
              <a:t>가 </a:t>
            </a:r>
            <a:br>
              <a:rPr lang="en-US" altLang="ko-KR" sz="1900" dirty="0"/>
            </a:br>
            <a:r>
              <a:rPr lang="ko-KR" altLang="en-US" sz="1900" dirty="0"/>
              <a:t>끝난 후 받도록 하겠습니다</a:t>
            </a:r>
            <a:r>
              <a:rPr lang="en-US" altLang="ko-KR" sz="1900" dirty="0"/>
              <a:t>.</a:t>
            </a:r>
            <a:endParaRPr lang="ko-KR" altLang="en-US" sz="1900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721598" y="1479287"/>
            <a:ext cx="777627" cy="51843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5778748" y="2105326"/>
            <a:ext cx="4615036" cy="955225"/>
          </a:xfrm>
        </p:spPr>
        <p:txBody>
          <a:bodyPr/>
          <a:lstStyle/>
          <a:p>
            <a:r>
              <a:rPr lang="ko-KR" altLang="en-US" dirty="0"/>
              <a:t>들어가기 앞서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285D4-54F7-A34C-8B0D-4231B16E8B28}"/>
              </a:ext>
            </a:extLst>
          </p:cNvPr>
          <p:cNvSpPr txBox="1"/>
          <p:nvPr/>
        </p:nvSpPr>
        <p:spPr>
          <a:xfrm>
            <a:off x="1458268" y="6051840"/>
            <a:ext cx="78132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stash.daou.co.kr</a:t>
            </a:r>
            <a:r>
              <a:rPr lang="en-US" dirty="0"/>
              <a:t>/projects/INTERN/repos/joenggyu0/browse</a:t>
            </a:r>
          </a:p>
        </p:txBody>
      </p:sp>
    </p:spTree>
    <p:extLst>
      <p:ext uri="{BB962C8B-B14F-4D97-AF65-F5344CB8AC3E}">
        <p14:creationId xmlns:p14="http://schemas.microsoft.com/office/powerpoint/2010/main" val="465397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DC5D8-851D-3F41-8C63-83D345B8D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8748" y="2105327"/>
            <a:ext cx="2736304" cy="739200"/>
          </a:xfrm>
        </p:spPr>
        <p:txBody>
          <a:bodyPr/>
          <a:lstStyle/>
          <a:p>
            <a:r>
              <a:rPr lang="ko-KR" altLang="en-US" sz="3600" dirty="0"/>
              <a:t>과제 </a:t>
            </a:r>
            <a:r>
              <a:rPr lang="en-US" altLang="ko-KR" sz="3600" dirty="0"/>
              <a:t>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B70E5-EA26-8546-852D-E1DA1120DB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F7FEF-BBC3-C245-A260-7E84F57CD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8748" y="5004767"/>
            <a:ext cx="4615036" cy="1874461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문제 해석하기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질문하며</a:t>
            </a:r>
            <a:r>
              <a:rPr lang="en-US" altLang="ko-KR" sz="1500" dirty="0"/>
              <a:t> </a:t>
            </a:r>
            <a:r>
              <a:rPr lang="ko-KR" altLang="en-US" sz="1500" dirty="0"/>
              <a:t>문제를 풀어가기</a:t>
            </a:r>
            <a:endParaRPr lang="en-US" altLang="ko-KR" sz="1500" dirty="0"/>
          </a:p>
          <a:p>
            <a:r>
              <a:rPr lang="en-US" altLang="ko-KR" sz="1500" dirty="0"/>
              <a:t>Access Log</a:t>
            </a:r>
            <a:r>
              <a:rPr lang="ko-KR" altLang="en-US" sz="1500" dirty="0"/>
              <a:t> 데이터</a:t>
            </a:r>
            <a:r>
              <a:rPr lang="en-US" altLang="ko-KR" sz="1500" dirty="0"/>
              <a:t> </a:t>
            </a:r>
            <a:r>
              <a:rPr lang="ko-KR" altLang="en-US" sz="1500" dirty="0"/>
              <a:t>안에서</a:t>
            </a:r>
            <a:endParaRPr lang="en-US" altLang="ko-KR" sz="1500" dirty="0"/>
          </a:p>
          <a:p>
            <a:r>
              <a:rPr lang="en-US" altLang="ko-KR" sz="1500" dirty="0"/>
              <a:t>Access Log</a:t>
            </a:r>
            <a:r>
              <a:rPr lang="ko-KR" altLang="en-US" sz="1500" dirty="0"/>
              <a:t> 데이터 밖에서</a:t>
            </a:r>
            <a:endParaRPr lang="en-US" sz="1500" dirty="0"/>
          </a:p>
          <a:p>
            <a:endParaRPr lang="en-US" sz="1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A8D0C1-C079-D740-BC3E-132096F60825}"/>
              </a:ext>
            </a:extLst>
          </p:cNvPr>
          <p:cNvSpPr/>
          <p:nvPr/>
        </p:nvSpPr>
        <p:spPr>
          <a:xfrm>
            <a:off x="5721598" y="2844527"/>
            <a:ext cx="5346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장애 인지</a:t>
            </a:r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’</a:t>
            </a:r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와 </a:t>
            </a:r>
            <a:endParaRPr lang="en-US" altLang="ko-KR" sz="4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분석</a:t>
            </a:r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’</a:t>
            </a:r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에 대한 </a:t>
            </a:r>
            <a:endParaRPr lang="en-US" altLang="ko-KR" sz="4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나만의 솔루션</a:t>
            </a:r>
            <a:endParaRPr 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969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E20F33-4C28-E34F-9CDB-786B7F0608DD}"/>
              </a:ext>
            </a:extLst>
          </p:cNvPr>
          <p:cNvSpPr txBox="1"/>
          <p:nvPr/>
        </p:nvSpPr>
        <p:spPr>
          <a:xfrm>
            <a:off x="895932" y="563209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문제 해석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정의하기</a:t>
            </a:r>
            <a:r>
              <a:rPr lang="en-US" altLang="ko-KR" sz="3200" b="1" dirty="0"/>
              <a:t>.</a:t>
            </a:r>
            <a:endParaRPr lang="ko-KR" altLang="en-US" sz="320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DE518-059E-9440-802E-B17C47E6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4" y="1476375"/>
            <a:ext cx="10464800" cy="468052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C11547F-A2A8-E44A-8075-6D4E3E213F53}"/>
              </a:ext>
            </a:extLst>
          </p:cNvPr>
          <p:cNvSpPr/>
          <p:nvPr/>
        </p:nvSpPr>
        <p:spPr>
          <a:xfrm>
            <a:off x="450156" y="4212679"/>
            <a:ext cx="6264696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안정적인 서비스 운영을 위한 노력들</a:t>
            </a:r>
            <a:endParaRPr lang="en-US" sz="24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C67E71-C675-B848-AABD-3D4943627C64}"/>
              </a:ext>
            </a:extLst>
          </p:cNvPr>
          <p:cNvSpPr/>
          <p:nvPr/>
        </p:nvSpPr>
        <p:spPr>
          <a:xfrm>
            <a:off x="2898428" y="5306329"/>
            <a:ext cx="7632848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아는 만큼 보이고</a:t>
            </a:r>
            <a:r>
              <a:rPr lang="en-US" altLang="ko-KR" sz="2400" dirty="0"/>
              <a:t>,</a:t>
            </a:r>
            <a:r>
              <a:rPr lang="ko-KR" altLang="en-US" sz="2400" dirty="0"/>
              <a:t> 보이는 만큼 개선할 수 있다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C14A3-8E10-D845-92E4-EFA41BD26E4B}"/>
              </a:ext>
            </a:extLst>
          </p:cNvPr>
          <p:cNvCxnSpPr>
            <a:cxnSpLocks/>
          </p:cNvCxnSpPr>
          <p:nvPr/>
        </p:nvCxnSpPr>
        <p:spPr>
          <a:xfrm>
            <a:off x="2178348" y="3204567"/>
            <a:ext cx="2016224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8D4C77-93E3-1646-9AC1-2CC48A36C263}"/>
              </a:ext>
            </a:extLst>
          </p:cNvPr>
          <p:cNvCxnSpPr>
            <a:cxnSpLocks/>
          </p:cNvCxnSpPr>
          <p:nvPr/>
        </p:nvCxnSpPr>
        <p:spPr>
          <a:xfrm>
            <a:off x="4338588" y="3204567"/>
            <a:ext cx="410445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32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95067-3272-CE4C-8A75-95B3BA226D68}"/>
              </a:ext>
            </a:extLst>
          </p:cNvPr>
          <p:cNvSpPr/>
          <p:nvPr/>
        </p:nvSpPr>
        <p:spPr>
          <a:xfrm>
            <a:off x="90116" y="-1680424"/>
            <a:ext cx="5446694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안정적인 서비스 운영을 위한 노력들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2FEF96-EBDB-7340-B90F-CC416C642D3E}"/>
              </a:ext>
            </a:extLst>
          </p:cNvPr>
          <p:cNvSpPr/>
          <p:nvPr/>
        </p:nvSpPr>
        <p:spPr>
          <a:xfrm>
            <a:off x="5994772" y="-1705772"/>
            <a:ext cx="5650618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아는 만큼 보이고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algn="ctr"/>
            <a:r>
              <a:rPr lang="ko-KR" altLang="en-US" sz="2000" dirty="0"/>
              <a:t>보이는 만큼 개선할 수 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6BA2A-BF20-5D47-956C-A158B89B2E38}"/>
              </a:ext>
            </a:extLst>
          </p:cNvPr>
          <p:cNvSpPr txBox="1"/>
          <p:nvPr/>
        </p:nvSpPr>
        <p:spPr>
          <a:xfrm>
            <a:off x="90116" y="1692399"/>
            <a:ext cx="106923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문제에서 말하는 </a:t>
            </a:r>
            <a:r>
              <a:rPr lang="en-US" altLang="ko-KR" b="1" dirty="0"/>
              <a:t>‘</a:t>
            </a:r>
            <a:r>
              <a:rPr lang="ko-KR" altLang="en-US" b="1" dirty="0"/>
              <a:t>장애 인지와 분석</a:t>
            </a:r>
            <a:r>
              <a:rPr lang="en-US" altLang="ko-KR" b="1" dirty="0"/>
              <a:t>’</a:t>
            </a:r>
            <a:r>
              <a:rPr lang="ko-KR" altLang="en-US" b="1" dirty="0"/>
              <a:t>은 누구를 위한 솔루션인가</a:t>
            </a:r>
            <a:r>
              <a:rPr lang="en-US" altLang="ko-KR" b="1" dirty="0"/>
              <a:t>?</a:t>
            </a:r>
            <a:r>
              <a:rPr lang="ko-KR" altLang="en-US" b="1" dirty="0"/>
              <a:t> 그리고 왜 필요한가</a:t>
            </a:r>
            <a:r>
              <a:rPr lang="en-US" altLang="ko-KR" b="1" dirty="0"/>
              <a:t>?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0423E-75FF-0341-B6D3-62B20DDFB02D}"/>
              </a:ext>
            </a:extLst>
          </p:cNvPr>
          <p:cNvSpPr txBox="1"/>
          <p:nvPr/>
        </p:nvSpPr>
        <p:spPr>
          <a:xfrm>
            <a:off x="90116" y="2197873"/>
            <a:ext cx="78374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번에서 주어진 </a:t>
            </a:r>
            <a:r>
              <a:rPr lang="en-US" altLang="ko-KR" dirty="0"/>
              <a:t>Input Data</a:t>
            </a:r>
            <a:r>
              <a:rPr lang="ko-KR" altLang="en-US" dirty="0"/>
              <a:t>에는 정말 문제가 없는 걸까</a:t>
            </a:r>
            <a:r>
              <a:rPr lang="en-US" altLang="ko-KR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8D09C-8B43-5641-BD51-E21149AEBF5C}"/>
              </a:ext>
            </a:extLst>
          </p:cNvPr>
          <p:cNvSpPr txBox="1"/>
          <p:nvPr/>
        </p:nvSpPr>
        <p:spPr>
          <a:xfrm>
            <a:off x="90116" y="2703347"/>
            <a:ext cx="6026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만약 문제가 있다면 어떻게 확인할 수 있는가</a:t>
            </a:r>
            <a:r>
              <a:rPr lang="en-US" altLang="ko-KR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B522-57F0-8848-9F28-E989C6BD2931}"/>
              </a:ext>
            </a:extLst>
          </p:cNvPr>
          <p:cNvSpPr txBox="1"/>
          <p:nvPr/>
        </p:nvSpPr>
        <p:spPr>
          <a:xfrm>
            <a:off x="90116" y="4219769"/>
            <a:ext cx="97449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번의 주어진 </a:t>
            </a:r>
            <a:r>
              <a:rPr lang="en-US" altLang="ko-KR" dirty="0"/>
              <a:t>Data</a:t>
            </a:r>
            <a:r>
              <a:rPr lang="ko-KR" altLang="en-US" dirty="0"/>
              <a:t> 외에 다른 문제들은 어떻게 확인 </a:t>
            </a:r>
            <a:r>
              <a:rPr lang="en-US" altLang="ko-KR" dirty="0"/>
              <a:t>/ </a:t>
            </a:r>
            <a:r>
              <a:rPr lang="ko-KR" altLang="en-US" dirty="0"/>
              <a:t>분석할 수 있는가</a:t>
            </a:r>
            <a:r>
              <a:rPr lang="en-US" altLang="ko-KR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9BB39-5282-E246-B68F-BBE10E1C876A}"/>
              </a:ext>
            </a:extLst>
          </p:cNvPr>
          <p:cNvSpPr txBox="1"/>
          <p:nvPr/>
        </p:nvSpPr>
        <p:spPr>
          <a:xfrm>
            <a:off x="90116" y="3208821"/>
            <a:ext cx="81291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문제에서 말하는 다양한 관점이란</a:t>
            </a:r>
            <a:r>
              <a:rPr lang="en-US" altLang="ko-KR" dirty="0"/>
              <a:t>?</a:t>
            </a:r>
            <a:r>
              <a:rPr lang="ko-KR" altLang="en-US" dirty="0"/>
              <a:t> 어떤 관점을 말하는 것인가</a:t>
            </a:r>
            <a:r>
              <a:rPr lang="en-US" altLang="ko-KR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FC455-6EF6-CA45-81CC-F938276A165B}"/>
              </a:ext>
            </a:extLst>
          </p:cNvPr>
          <p:cNvSpPr txBox="1"/>
          <p:nvPr/>
        </p:nvSpPr>
        <p:spPr>
          <a:xfrm>
            <a:off x="90116" y="4725243"/>
            <a:ext cx="9502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</a:t>
            </a:r>
            <a:r>
              <a:rPr lang="ko-KR" altLang="en-US" dirty="0"/>
              <a:t> 장애를 인지한다는 것은 무슨 의미인가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무엇은 인지해야 한다는 것인가</a:t>
            </a:r>
            <a:r>
              <a:rPr lang="en-US" altLang="ko-KR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FE55B-9660-4341-BAD4-4CE2AE48EBA3}"/>
              </a:ext>
            </a:extLst>
          </p:cNvPr>
          <p:cNvSpPr txBox="1"/>
          <p:nvPr/>
        </p:nvSpPr>
        <p:spPr>
          <a:xfrm>
            <a:off x="90116" y="5230717"/>
            <a:ext cx="38571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</a:t>
            </a:r>
            <a:r>
              <a:rPr lang="ko-KR" altLang="en-US" dirty="0"/>
              <a:t> 장애를 왜 인지해야 하는가</a:t>
            </a:r>
            <a:r>
              <a:rPr lang="en-US" altLang="ko-KR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E035D7-74C8-A94A-9794-B8FA8C2AF485}"/>
              </a:ext>
            </a:extLst>
          </p:cNvPr>
          <p:cNvSpPr txBox="1"/>
          <p:nvPr/>
        </p:nvSpPr>
        <p:spPr>
          <a:xfrm>
            <a:off x="90116" y="5736192"/>
            <a:ext cx="55419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</a:t>
            </a:r>
            <a:r>
              <a:rPr lang="ko-KR" altLang="en-US" dirty="0"/>
              <a:t> 장애를 어떻게 빠르게 인지할 수 있는가</a:t>
            </a:r>
            <a:r>
              <a:rPr lang="en-US" altLang="ko-KR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5A8EBC-6A4E-DD40-95AA-298E697812DA}"/>
              </a:ext>
            </a:extLst>
          </p:cNvPr>
          <p:cNvSpPr txBox="1"/>
          <p:nvPr/>
        </p:nvSpPr>
        <p:spPr>
          <a:xfrm>
            <a:off x="90116" y="3714295"/>
            <a:ext cx="77380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번의 주어진 </a:t>
            </a:r>
            <a:r>
              <a:rPr lang="en-US" altLang="ko-KR" dirty="0"/>
              <a:t>Data</a:t>
            </a:r>
            <a:r>
              <a:rPr lang="ko-KR" altLang="en-US" dirty="0"/>
              <a:t> 외에 다른 문제들은 무엇이 있을까</a:t>
            </a:r>
            <a:r>
              <a:rPr lang="en-US" altLang="ko-KR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6125E-E530-D642-975C-54376F887F21}"/>
              </a:ext>
            </a:extLst>
          </p:cNvPr>
          <p:cNvSpPr txBox="1"/>
          <p:nvPr/>
        </p:nvSpPr>
        <p:spPr>
          <a:xfrm>
            <a:off x="234132" y="397996"/>
            <a:ext cx="5586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질문하며</a:t>
            </a:r>
            <a:r>
              <a:rPr lang="en-US" altLang="ko-KR" sz="3600" b="1" dirty="0">
                <a:latin typeface="+mj-ea"/>
                <a:ea typeface="+mj-ea"/>
              </a:rPr>
              <a:t> </a:t>
            </a:r>
            <a:r>
              <a:rPr lang="ko-KR" altLang="en-US" sz="3600" b="1" dirty="0">
                <a:latin typeface="+mj-ea"/>
                <a:ea typeface="+mj-ea"/>
              </a:rPr>
              <a:t>문제를 풀어가기</a:t>
            </a:r>
            <a:endParaRPr lang="en-US" altLang="ko-KR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367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31CE-F912-014D-9494-168DE4F3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14" y="88900"/>
            <a:ext cx="10469586" cy="518258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/>
              <a:t> 문제에서 말하는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장애 인지와 분석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은 누구를 위한 솔루션인가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그리고 왜 필요한가</a:t>
            </a:r>
            <a:r>
              <a:rPr lang="en-US" altLang="ko-KR" sz="2000" b="1" dirty="0"/>
              <a:t>?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A7AE-3C1D-084B-9A68-473F8DAE2B79}"/>
              </a:ext>
            </a:extLst>
          </p:cNvPr>
          <p:cNvSpPr txBox="1"/>
          <p:nvPr/>
        </p:nvSpPr>
        <p:spPr>
          <a:xfrm>
            <a:off x="594172" y="1204893"/>
            <a:ext cx="39693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시스템을 생각하는 다우 개발자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75F03-801F-D84F-99C8-0D9483E042D8}"/>
              </a:ext>
            </a:extLst>
          </p:cNvPr>
          <p:cNvSpPr txBox="1"/>
          <p:nvPr/>
        </p:nvSpPr>
        <p:spPr>
          <a:xfrm>
            <a:off x="5424678" y="1204893"/>
            <a:ext cx="46025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언제나 고객을 생각하는 다우 </a:t>
            </a:r>
            <a:r>
              <a:rPr lang="ko-KR" altLang="en-US" b="1" dirty="0" err="1"/>
              <a:t>마케터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0500C-05E1-4447-96B1-6A3AE33D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660" y="3558083"/>
            <a:ext cx="6502400" cy="3390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CFFBEC-292E-CE45-808C-4BA082DC61A9}"/>
              </a:ext>
            </a:extLst>
          </p:cNvPr>
          <p:cNvSpPr txBox="1"/>
          <p:nvPr/>
        </p:nvSpPr>
        <p:spPr>
          <a:xfrm>
            <a:off x="700418" y="2137221"/>
            <a:ext cx="4174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- </a:t>
            </a:r>
            <a:r>
              <a:rPr lang="ko-KR" altLang="en-US" sz="1800" dirty="0"/>
              <a:t>특정 </a:t>
            </a:r>
            <a:r>
              <a:rPr lang="en-US" sz="1800" dirty="0"/>
              <a:t>API</a:t>
            </a:r>
            <a:r>
              <a:rPr lang="ko-KR" altLang="en-US" sz="1800" dirty="0"/>
              <a:t> 요청 빈도수</a:t>
            </a:r>
            <a:endParaRPr lang="en-US" altLang="ko-KR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별로 응답 시간과 데이터</a:t>
            </a:r>
            <a:endParaRPr lang="en-US" altLang="ko-KR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어떤 </a:t>
            </a:r>
            <a:r>
              <a:rPr lang="ko-KR" altLang="en-US" sz="1800" dirty="0" err="1"/>
              <a:t>트랙잭션이</a:t>
            </a:r>
            <a:r>
              <a:rPr lang="ko-KR" altLang="en-US" sz="1800" dirty="0"/>
              <a:t> 오류를 일으켰는가</a:t>
            </a:r>
            <a:r>
              <a:rPr lang="en-US" altLang="ko-KR" sz="1800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1AE89-98D5-C048-B06C-7147BEF8D281}"/>
              </a:ext>
            </a:extLst>
          </p:cNvPr>
          <p:cNvSpPr txBox="1"/>
          <p:nvPr/>
        </p:nvSpPr>
        <p:spPr>
          <a:xfrm>
            <a:off x="5349669" y="2065213"/>
            <a:ext cx="5573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- </a:t>
            </a:r>
            <a:r>
              <a:rPr lang="ko-KR" altLang="en-US" sz="1800" dirty="0"/>
              <a:t>사용자가 어떤 버튼 많이 눌렀을까</a:t>
            </a:r>
            <a:r>
              <a:rPr lang="en-US" altLang="ko-KR" sz="1800" dirty="0"/>
              <a:t>?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어떤 액션에서 사용자는 불편함을 느꼈는가</a:t>
            </a:r>
            <a:r>
              <a:rPr lang="en-US" altLang="ko-KR" sz="1800" dirty="0"/>
              <a:t>?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해당 화면에서 사용자는 어떤 행동을 주로 하는가</a:t>
            </a:r>
            <a:r>
              <a:rPr lang="en-US" altLang="ko-KR" sz="1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9689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95067-3272-CE4C-8A75-95B3BA226D68}"/>
              </a:ext>
            </a:extLst>
          </p:cNvPr>
          <p:cNvSpPr/>
          <p:nvPr/>
        </p:nvSpPr>
        <p:spPr>
          <a:xfrm>
            <a:off x="90116" y="-1680424"/>
            <a:ext cx="5446694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안정적인 서비스 운영을 위한 노력들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2FEF96-EBDB-7340-B90F-CC416C642D3E}"/>
              </a:ext>
            </a:extLst>
          </p:cNvPr>
          <p:cNvSpPr/>
          <p:nvPr/>
        </p:nvSpPr>
        <p:spPr>
          <a:xfrm>
            <a:off x="5994772" y="-1705772"/>
            <a:ext cx="5650618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아는 만큼 보이고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algn="ctr"/>
            <a:r>
              <a:rPr lang="ko-KR" altLang="en-US" sz="2000" dirty="0"/>
              <a:t>보이는 만큼 개선할 수 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6BA2A-BF20-5D47-956C-A158B89B2E38}"/>
              </a:ext>
            </a:extLst>
          </p:cNvPr>
          <p:cNvSpPr txBox="1"/>
          <p:nvPr/>
        </p:nvSpPr>
        <p:spPr>
          <a:xfrm>
            <a:off x="90116" y="1692399"/>
            <a:ext cx="106923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문제에서 말하는 </a:t>
            </a:r>
            <a:r>
              <a:rPr lang="en-US" altLang="ko-KR" dirty="0"/>
              <a:t>‘</a:t>
            </a:r>
            <a:r>
              <a:rPr lang="ko-KR" altLang="en-US" dirty="0"/>
              <a:t>장애 인지와 분석</a:t>
            </a:r>
            <a:r>
              <a:rPr lang="en-US" altLang="ko-KR" dirty="0"/>
              <a:t>’</a:t>
            </a:r>
            <a:r>
              <a:rPr lang="ko-KR" altLang="en-US" dirty="0"/>
              <a:t>은 누구를 위한 솔루션인가</a:t>
            </a:r>
            <a:r>
              <a:rPr lang="en-US" altLang="ko-KR" dirty="0"/>
              <a:t>?</a:t>
            </a:r>
            <a:r>
              <a:rPr lang="ko-KR" altLang="en-US" dirty="0"/>
              <a:t> 그리고 왜 필요한가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0423E-75FF-0341-B6D3-62B20DDFB02D}"/>
              </a:ext>
            </a:extLst>
          </p:cNvPr>
          <p:cNvSpPr txBox="1"/>
          <p:nvPr/>
        </p:nvSpPr>
        <p:spPr>
          <a:xfrm>
            <a:off x="90116" y="2197873"/>
            <a:ext cx="79351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과제 </a:t>
            </a:r>
            <a:r>
              <a:rPr lang="en-US" altLang="ko-KR" b="1" dirty="0"/>
              <a:t>1</a:t>
            </a:r>
            <a:r>
              <a:rPr lang="ko-KR" altLang="en-US" b="1" dirty="0"/>
              <a:t>번에서 주어진 </a:t>
            </a:r>
            <a:r>
              <a:rPr lang="en-US" altLang="ko-KR" b="1" dirty="0"/>
              <a:t>Input Data</a:t>
            </a:r>
            <a:r>
              <a:rPr lang="ko-KR" altLang="en-US" b="1" dirty="0"/>
              <a:t>에는 정말 문제가 없는 걸까</a:t>
            </a:r>
            <a:r>
              <a:rPr lang="en-US" altLang="ko-KR" b="1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8D09C-8B43-5641-BD51-E21149AEBF5C}"/>
              </a:ext>
            </a:extLst>
          </p:cNvPr>
          <p:cNvSpPr txBox="1"/>
          <p:nvPr/>
        </p:nvSpPr>
        <p:spPr>
          <a:xfrm>
            <a:off x="90116" y="2703347"/>
            <a:ext cx="6026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만약 문제가 있다면 어떻게 확인할 수 있는가</a:t>
            </a:r>
            <a:r>
              <a:rPr lang="en-US" altLang="ko-KR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B522-57F0-8848-9F28-E989C6BD2931}"/>
              </a:ext>
            </a:extLst>
          </p:cNvPr>
          <p:cNvSpPr txBox="1"/>
          <p:nvPr/>
        </p:nvSpPr>
        <p:spPr>
          <a:xfrm>
            <a:off x="90116" y="4219769"/>
            <a:ext cx="97449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번의 주어진 </a:t>
            </a:r>
            <a:r>
              <a:rPr lang="en-US" altLang="ko-KR" dirty="0"/>
              <a:t>Data</a:t>
            </a:r>
            <a:r>
              <a:rPr lang="ko-KR" altLang="en-US" dirty="0"/>
              <a:t> 외에 다른 문제들은 어떻게 확인 </a:t>
            </a:r>
            <a:r>
              <a:rPr lang="en-US" altLang="ko-KR" dirty="0"/>
              <a:t>/ </a:t>
            </a:r>
            <a:r>
              <a:rPr lang="ko-KR" altLang="en-US" dirty="0"/>
              <a:t>분석할 수 있는가</a:t>
            </a:r>
            <a:r>
              <a:rPr lang="en-US" altLang="ko-KR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9BB39-5282-E246-B68F-BBE10E1C876A}"/>
              </a:ext>
            </a:extLst>
          </p:cNvPr>
          <p:cNvSpPr txBox="1"/>
          <p:nvPr/>
        </p:nvSpPr>
        <p:spPr>
          <a:xfrm>
            <a:off x="90116" y="3208821"/>
            <a:ext cx="81291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문제에서 말하는 다양한 관점이란</a:t>
            </a:r>
            <a:r>
              <a:rPr lang="en-US" altLang="ko-KR" dirty="0"/>
              <a:t>?</a:t>
            </a:r>
            <a:r>
              <a:rPr lang="ko-KR" altLang="en-US" dirty="0"/>
              <a:t> 어떤 관점을 말하는 것인가</a:t>
            </a:r>
            <a:r>
              <a:rPr lang="en-US" altLang="ko-KR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FC455-6EF6-CA45-81CC-F938276A165B}"/>
              </a:ext>
            </a:extLst>
          </p:cNvPr>
          <p:cNvSpPr txBox="1"/>
          <p:nvPr/>
        </p:nvSpPr>
        <p:spPr>
          <a:xfrm>
            <a:off x="90116" y="4725243"/>
            <a:ext cx="9502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</a:t>
            </a:r>
            <a:r>
              <a:rPr lang="ko-KR" altLang="en-US" dirty="0"/>
              <a:t> 장애를 인지한다는 것은 무슨 의미인가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무엇은 인지해야 한다는 것인가</a:t>
            </a:r>
            <a:r>
              <a:rPr lang="en-US" altLang="ko-KR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FE55B-9660-4341-BAD4-4CE2AE48EBA3}"/>
              </a:ext>
            </a:extLst>
          </p:cNvPr>
          <p:cNvSpPr txBox="1"/>
          <p:nvPr/>
        </p:nvSpPr>
        <p:spPr>
          <a:xfrm>
            <a:off x="90116" y="5230717"/>
            <a:ext cx="38571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</a:t>
            </a:r>
            <a:r>
              <a:rPr lang="ko-KR" altLang="en-US" dirty="0"/>
              <a:t> 장애를 왜 인지해야 하는가</a:t>
            </a:r>
            <a:r>
              <a:rPr lang="en-US" altLang="ko-KR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E035D7-74C8-A94A-9794-B8FA8C2AF485}"/>
              </a:ext>
            </a:extLst>
          </p:cNvPr>
          <p:cNvSpPr txBox="1"/>
          <p:nvPr/>
        </p:nvSpPr>
        <p:spPr>
          <a:xfrm>
            <a:off x="90116" y="5736192"/>
            <a:ext cx="55419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</a:t>
            </a:r>
            <a:r>
              <a:rPr lang="ko-KR" altLang="en-US" dirty="0"/>
              <a:t> 장애를 어떻게 빠르게 인지할 수 있는가</a:t>
            </a:r>
            <a:r>
              <a:rPr lang="en-US" altLang="ko-KR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5A8EBC-6A4E-DD40-95AA-298E697812DA}"/>
              </a:ext>
            </a:extLst>
          </p:cNvPr>
          <p:cNvSpPr txBox="1"/>
          <p:nvPr/>
        </p:nvSpPr>
        <p:spPr>
          <a:xfrm>
            <a:off x="90116" y="3714295"/>
            <a:ext cx="77380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번의 주어진 </a:t>
            </a:r>
            <a:r>
              <a:rPr lang="en-US" altLang="ko-KR" dirty="0"/>
              <a:t>Data</a:t>
            </a:r>
            <a:r>
              <a:rPr lang="ko-KR" altLang="en-US" dirty="0"/>
              <a:t> 외에 다른 문제들은 무엇이 있을까</a:t>
            </a:r>
            <a:r>
              <a:rPr lang="en-US" altLang="ko-KR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6125E-E530-D642-975C-54376F887F21}"/>
              </a:ext>
            </a:extLst>
          </p:cNvPr>
          <p:cNvSpPr txBox="1"/>
          <p:nvPr/>
        </p:nvSpPr>
        <p:spPr>
          <a:xfrm>
            <a:off x="234132" y="397996"/>
            <a:ext cx="5586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질문하며</a:t>
            </a:r>
            <a:r>
              <a:rPr lang="en-US" altLang="ko-KR" sz="3600" b="1" dirty="0">
                <a:latin typeface="+mj-ea"/>
                <a:ea typeface="+mj-ea"/>
              </a:rPr>
              <a:t> </a:t>
            </a:r>
            <a:r>
              <a:rPr lang="ko-KR" altLang="en-US" sz="3600" b="1" dirty="0">
                <a:latin typeface="+mj-ea"/>
                <a:ea typeface="+mj-ea"/>
              </a:rPr>
              <a:t>문제를 풀어가기</a:t>
            </a:r>
            <a:endParaRPr lang="en-US" altLang="ko-KR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29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31CE-F912-014D-9494-168DE4F3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14" y="88900"/>
            <a:ext cx="10469586" cy="518258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과제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번에서 주어진 </a:t>
            </a:r>
            <a:r>
              <a:rPr lang="en-US" altLang="ko-KR" sz="2000" b="1" dirty="0"/>
              <a:t>Input Data</a:t>
            </a:r>
            <a:r>
              <a:rPr lang="ko-KR" altLang="en-US" sz="2000" b="1" dirty="0"/>
              <a:t>에는 </a:t>
            </a:r>
            <a:r>
              <a:rPr lang="en-US" altLang="ko-KR" sz="2000" b="1" dirty="0"/>
              <a:t>‘</a:t>
            </a:r>
            <a:r>
              <a:rPr lang="ko-KR" altLang="en-US" sz="2000" b="1" dirty="0"/>
              <a:t>장애 인지와 분석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 에 관련된 내용이 없을까</a:t>
            </a:r>
            <a:r>
              <a:rPr lang="en-US" altLang="ko-KR" sz="2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BCF7D-2DEC-5948-9779-3299ADF12F23}"/>
              </a:ext>
            </a:extLst>
          </p:cNvPr>
          <p:cNvSpPr txBox="1"/>
          <p:nvPr/>
        </p:nvSpPr>
        <p:spPr>
          <a:xfrm>
            <a:off x="394453" y="1132885"/>
            <a:ext cx="68050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각각의</a:t>
            </a:r>
            <a:r>
              <a:rPr lang="en-US" altLang="ko-KR" dirty="0"/>
              <a:t> API</a:t>
            </a:r>
            <a:r>
              <a:rPr lang="ko-KR" altLang="en-US" dirty="0"/>
              <a:t> 서버가 만들어내는 </a:t>
            </a:r>
            <a:r>
              <a:rPr lang="en-US" altLang="ko-KR" dirty="0"/>
              <a:t>3</a:t>
            </a:r>
            <a:r>
              <a:rPr lang="ko-KR" altLang="en-US" dirty="0"/>
              <a:t>개로 분리된 </a:t>
            </a:r>
            <a:r>
              <a:rPr lang="en-US" altLang="ko-KR" dirty="0"/>
              <a:t>API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283D4-97C2-9A48-8022-325535467299}"/>
              </a:ext>
            </a:extLst>
          </p:cNvPr>
          <p:cNvSpPr txBox="1"/>
          <p:nvPr/>
        </p:nvSpPr>
        <p:spPr>
          <a:xfrm>
            <a:off x="394453" y="1796512"/>
            <a:ext cx="73670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User-Agent</a:t>
            </a:r>
            <a:r>
              <a:rPr lang="ko-KR" altLang="en-US" dirty="0"/>
              <a:t> 가 없는 기타 브라우저들은 가치 있는 데이터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602EC-182B-084C-8768-AE20FBAA786D}"/>
              </a:ext>
            </a:extLst>
          </p:cNvPr>
          <p:cNvSpPr txBox="1"/>
          <p:nvPr/>
        </p:nvSpPr>
        <p:spPr>
          <a:xfrm>
            <a:off x="394453" y="2460139"/>
            <a:ext cx="32896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크롤링</a:t>
            </a:r>
            <a:r>
              <a:rPr lang="ko-KR" altLang="en-US" dirty="0"/>
              <a:t> 봇에 대한 접근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BFC69-375D-4642-B078-EF0F15BADDFA}"/>
              </a:ext>
            </a:extLst>
          </p:cNvPr>
          <p:cNvSpPr txBox="1"/>
          <p:nvPr/>
        </p:nvSpPr>
        <p:spPr>
          <a:xfrm>
            <a:off x="394453" y="3123766"/>
            <a:ext cx="56477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특정 </a:t>
            </a:r>
            <a:r>
              <a:rPr lang="en-US" altLang="ko-KR" dirty="0"/>
              <a:t>API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초 간격으로 계속 반복되는 것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3C0EE-B85F-4E45-A244-59BF7D7EFBC7}"/>
              </a:ext>
            </a:extLst>
          </p:cNvPr>
          <p:cNvSpPr txBox="1"/>
          <p:nvPr/>
        </p:nvSpPr>
        <p:spPr>
          <a:xfrm>
            <a:off x="394453" y="3787393"/>
            <a:ext cx="94887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Status Code</a:t>
            </a:r>
            <a:r>
              <a:rPr lang="ko-KR" altLang="en-US" dirty="0"/>
              <a:t>은 </a:t>
            </a:r>
            <a:r>
              <a:rPr lang="en-US" altLang="ko-KR" dirty="0"/>
              <a:t>200</a:t>
            </a:r>
            <a:r>
              <a:rPr lang="ko-KR" altLang="en-US" dirty="0"/>
              <a:t>이지만 응답시간이 터무니없이 높을 경우</a:t>
            </a:r>
            <a:r>
              <a:rPr lang="en-US" altLang="ko-KR" dirty="0"/>
              <a:t>(230, 300) 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이런 현상은 장애라고 말할 수 있는가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620F7-5FE7-154F-B6FC-F28FCE242A32}"/>
              </a:ext>
            </a:extLst>
          </p:cNvPr>
          <p:cNvSpPr txBox="1"/>
          <p:nvPr/>
        </p:nvSpPr>
        <p:spPr>
          <a:xfrm>
            <a:off x="394453" y="6101437"/>
            <a:ext cx="5772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Response time </a:t>
            </a:r>
            <a:r>
              <a:rPr lang="ko-KR" altLang="en-US" dirty="0"/>
              <a:t>긴 </a:t>
            </a:r>
            <a:r>
              <a:rPr lang="en-US" altLang="ko-KR" dirty="0" err="1"/>
              <a:t>Reqeust</a:t>
            </a:r>
            <a:r>
              <a:rPr lang="en-US" altLang="ko-KR" dirty="0"/>
              <a:t> API</a:t>
            </a:r>
            <a:r>
              <a:rPr lang="ko-KR" altLang="en-US" dirty="0"/>
              <a:t>는 무엇일까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FB6C38-68BE-2B48-8322-0673F702EA60}"/>
              </a:ext>
            </a:extLst>
          </p:cNvPr>
          <p:cNvSpPr txBox="1"/>
          <p:nvPr/>
        </p:nvSpPr>
        <p:spPr>
          <a:xfrm>
            <a:off x="394453" y="4774186"/>
            <a:ext cx="65119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Status Code</a:t>
            </a:r>
            <a:r>
              <a:rPr lang="ko-KR" altLang="en-US" dirty="0"/>
              <a:t>은 </a:t>
            </a:r>
            <a:r>
              <a:rPr lang="en-US" altLang="ko-KR" dirty="0"/>
              <a:t>500</a:t>
            </a:r>
            <a:r>
              <a:rPr lang="ko-KR" altLang="en-US" dirty="0"/>
              <a:t>이면서 발생 빈도수가 높은 </a:t>
            </a:r>
            <a:r>
              <a:rPr lang="en-US" altLang="ko-KR" dirty="0"/>
              <a:t>API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5D7FC1-02C8-5E4F-B386-9C5634251E44}"/>
              </a:ext>
            </a:extLst>
          </p:cNvPr>
          <p:cNvSpPr txBox="1"/>
          <p:nvPr/>
        </p:nvSpPr>
        <p:spPr>
          <a:xfrm>
            <a:off x="394453" y="5437813"/>
            <a:ext cx="66354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Status Code</a:t>
            </a:r>
            <a:r>
              <a:rPr lang="ko-KR" altLang="en-US" dirty="0"/>
              <a:t>은 </a:t>
            </a:r>
            <a:r>
              <a:rPr lang="en-US" altLang="ko-KR" dirty="0"/>
              <a:t>501</a:t>
            </a:r>
            <a:r>
              <a:rPr lang="ko-KR" altLang="en-US" dirty="0"/>
              <a:t>이면서 발생 빈도수가 높은 </a:t>
            </a:r>
            <a:r>
              <a:rPr lang="en-US" altLang="ko-KR" dirty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65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95067-3272-CE4C-8A75-95B3BA226D68}"/>
              </a:ext>
            </a:extLst>
          </p:cNvPr>
          <p:cNvSpPr/>
          <p:nvPr/>
        </p:nvSpPr>
        <p:spPr>
          <a:xfrm>
            <a:off x="90116" y="-1680424"/>
            <a:ext cx="5446694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안정적인 서비스 운영을 위한 노력들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2FEF96-EBDB-7340-B90F-CC416C642D3E}"/>
              </a:ext>
            </a:extLst>
          </p:cNvPr>
          <p:cNvSpPr/>
          <p:nvPr/>
        </p:nvSpPr>
        <p:spPr>
          <a:xfrm>
            <a:off x="5994772" y="-1705772"/>
            <a:ext cx="5650618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아는 만큼 보이고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algn="ctr"/>
            <a:r>
              <a:rPr lang="ko-KR" altLang="en-US" sz="2000" dirty="0"/>
              <a:t>보이는 만큼 개선할 수 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6BA2A-BF20-5D47-956C-A158B89B2E38}"/>
              </a:ext>
            </a:extLst>
          </p:cNvPr>
          <p:cNvSpPr txBox="1"/>
          <p:nvPr/>
        </p:nvSpPr>
        <p:spPr>
          <a:xfrm>
            <a:off x="90116" y="1692399"/>
            <a:ext cx="106923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문제에서 말하는 </a:t>
            </a:r>
            <a:r>
              <a:rPr lang="en-US" altLang="ko-KR" dirty="0"/>
              <a:t>‘</a:t>
            </a:r>
            <a:r>
              <a:rPr lang="ko-KR" altLang="en-US" dirty="0"/>
              <a:t>장애 인지와 분석</a:t>
            </a:r>
            <a:r>
              <a:rPr lang="en-US" altLang="ko-KR" dirty="0"/>
              <a:t>’</a:t>
            </a:r>
            <a:r>
              <a:rPr lang="ko-KR" altLang="en-US" dirty="0"/>
              <a:t>은 누구를 위한 솔루션인가</a:t>
            </a:r>
            <a:r>
              <a:rPr lang="en-US" altLang="ko-KR" dirty="0"/>
              <a:t>?</a:t>
            </a:r>
            <a:r>
              <a:rPr lang="ko-KR" altLang="en-US" dirty="0"/>
              <a:t> 그리고 왜 필요한가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0423E-75FF-0341-B6D3-62B20DDFB02D}"/>
              </a:ext>
            </a:extLst>
          </p:cNvPr>
          <p:cNvSpPr txBox="1"/>
          <p:nvPr/>
        </p:nvSpPr>
        <p:spPr>
          <a:xfrm>
            <a:off x="90116" y="2197873"/>
            <a:ext cx="79351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번에서 주어진 </a:t>
            </a:r>
            <a:r>
              <a:rPr lang="en-US" altLang="ko-KR" dirty="0"/>
              <a:t>Input Data</a:t>
            </a:r>
            <a:r>
              <a:rPr lang="ko-KR" altLang="en-US" dirty="0"/>
              <a:t>에는 정말 문제가 없는 걸까</a:t>
            </a:r>
            <a:r>
              <a:rPr lang="en-US" altLang="ko-KR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8D09C-8B43-5641-BD51-E21149AEBF5C}"/>
              </a:ext>
            </a:extLst>
          </p:cNvPr>
          <p:cNvSpPr txBox="1"/>
          <p:nvPr/>
        </p:nvSpPr>
        <p:spPr>
          <a:xfrm>
            <a:off x="90116" y="2703347"/>
            <a:ext cx="6026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</a:t>
            </a:r>
            <a:r>
              <a:rPr lang="ko-KR" altLang="en-US" b="1" dirty="0"/>
              <a:t> 만약 문제가 있다면 어떻게 확인할 수 있는가</a:t>
            </a:r>
            <a:r>
              <a:rPr lang="en-US" altLang="ko-KR" b="1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B522-57F0-8848-9F28-E989C6BD2931}"/>
              </a:ext>
            </a:extLst>
          </p:cNvPr>
          <p:cNvSpPr txBox="1"/>
          <p:nvPr/>
        </p:nvSpPr>
        <p:spPr>
          <a:xfrm>
            <a:off x="90116" y="4219769"/>
            <a:ext cx="97449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번의 주어진 </a:t>
            </a:r>
            <a:r>
              <a:rPr lang="en-US" altLang="ko-KR" dirty="0"/>
              <a:t>Data</a:t>
            </a:r>
            <a:r>
              <a:rPr lang="ko-KR" altLang="en-US" dirty="0"/>
              <a:t> 외에 다른 문제들은 어떻게 확인 </a:t>
            </a:r>
            <a:r>
              <a:rPr lang="en-US" altLang="ko-KR" dirty="0"/>
              <a:t>/ </a:t>
            </a:r>
            <a:r>
              <a:rPr lang="ko-KR" altLang="en-US" dirty="0"/>
              <a:t>분석할 수 있는가</a:t>
            </a:r>
            <a:r>
              <a:rPr lang="en-US" altLang="ko-KR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9BB39-5282-E246-B68F-BBE10E1C876A}"/>
              </a:ext>
            </a:extLst>
          </p:cNvPr>
          <p:cNvSpPr txBox="1"/>
          <p:nvPr/>
        </p:nvSpPr>
        <p:spPr>
          <a:xfrm>
            <a:off x="90116" y="3208821"/>
            <a:ext cx="81291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문제에서 말하는 다양한 관점이란</a:t>
            </a:r>
            <a:r>
              <a:rPr lang="en-US" altLang="ko-KR" dirty="0"/>
              <a:t>?</a:t>
            </a:r>
            <a:r>
              <a:rPr lang="ko-KR" altLang="en-US" dirty="0"/>
              <a:t> 어떤 관점을 말하는 것인가</a:t>
            </a:r>
            <a:r>
              <a:rPr lang="en-US" altLang="ko-KR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FC455-6EF6-CA45-81CC-F938276A165B}"/>
              </a:ext>
            </a:extLst>
          </p:cNvPr>
          <p:cNvSpPr txBox="1"/>
          <p:nvPr/>
        </p:nvSpPr>
        <p:spPr>
          <a:xfrm>
            <a:off x="90116" y="4725243"/>
            <a:ext cx="9502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</a:t>
            </a:r>
            <a:r>
              <a:rPr lang="ko-KR" altLang="en-US" dirty="0"/>
              <a:t> 장애를 인지한다는 것은 무슨 의미인가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무엇은 인지해야 한다는 것인가</a:t>
            </a:r>
            <a:r>
              <a:rPr lang="en-US" altLang="ko-KR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FE55B-9660-4341-BAD4-4CE2AE48EBA3}"/>
              </a:ext>
            </a:extLst>
          </p:cNvPr>
          <p:cNvSpPr txBox="1"/>
          <p:nvPr/>
        </p:nvSpPr>
        <p:spPr>
          <a:xfrm>
            <a:off x="90116" y="5230717"/>
            <a:ext cx="38571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</a:t>
            </a:r>
            <a:r>
              <a:rPr lang="ko-KR" altLang="en-US" dirty="0"/>
              <a:t> 장애를 왜 인지해야 하는가</a:t>
            </a:r>
            <a:r>
              <a:rPr lang="en-US" altLang="ko-KR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E035D7-74C8-A94A-9794-B8FA8C2AF485}"/>
              </a:ext>
            </a:extLst>
          </p:cNvPr>
          <p:cNvSpPr txBox="1"/>
          <p:nvPr/>
        </p:nvSpPr>
        <p:spPr>
          <a:xfrm>
            <a:off x="90116" y="5736192"/>
            <a:ext cx="55419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</a:t>
            </a:r>
            <a:r>
              <a:rPr lang="ko-KR" altLang="en-US" dirty="0"/>
              <a:t> 장애를 어떻게 빠르게 인지할 수 있는가</a:t>
            </a:r>
            <a:r>
              <a:rPr lang="en-US" altLang="ko-KR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5A8EBC-6A4E-DD40-95AA-298E697812DA}"/>
              </a:ext>
            </a:extLst>
          </p:cNvPr>
          <p:cNvSpPr txBox="1"/>
          <p:nvPr/>
        </p:nvSpPr>
        <p:spPr>
          <a:xfrm>
            <a:off x="90116" y="3714295"/>
            <a:ext cx="77380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번의 주어진 </a:t>
            </a:r>
            <a:r>
              <a:rPr lang="en-US" altLang="ko-KR" dirty="0"/>
              <a:t>Data</a:t>
            </a:r>
            <a:r>
              <a:rPr lang="ko-KR" altLang="en-US" dirty="0"/>
              <a:t> 외에 다른 문제들은 무엇이 있을까</a:t>
            </a:r>
            <a:r>
              <a:rPr lang="en-US" altLang="ko-KR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6125E-E530-D642-975C-54376F887F21}"/>
              </a:ext>
            </a:extLst>
          </p:cNvPr>
          <p:cNvSpPr txBox="1"/>
          <p:nvPr/>
        </p:nvSpPr>
        <p:spPr>
          <a:xfrm>
            <a:off x="234132" y="397996"/>
            <a:ext cx="5586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질문하며</a:t>
            </a:r>
            <a:r>
              <a:rPr lang="en-US" altLang="ko-KR" sz="3600" b="1" dirty="0">
                <a:latin typeface="+mj-ea"/>
                <a:ea typeface="+mj-ea"/>
              </a:rPr>
              <a:t> </a:t>
            </a:r>
            <a:r>
              <a:rPr lang="ko-KR" altLang="en-US" sz="3600" b="1" dirty="0">
                <a:latin typeface="+mj-ea"/>
                <a:ea typeface="+mj-ea"/>
              </a:rPr>
              <a:t>문제를 풀어가기</a:t>
            </a:r>
            <a:endParaRPr lang="en-US" altLang="ko-KR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136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31CE-F912-014D-9494-168DE4F3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14" y="88900"/>
            <a:ext cx="10469586" cy="518258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3.</a:t>
            </a:r>
            <a:r>
              <a:rPr lang="ko-KR" altLang="en-US" sz="2000" b="1" dirty="0"/>
              <a:t> 만약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과제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input data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분석한다면 어떻게 확인할 수 있는가</a:t>
            </a:r>
            <a:r>
              <a:rPr lang="en-US" altLang="ko-KR" sz="2000" b="1" dirty="0"/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6188A1-E6C1-2B41-BE7B-45E0A3D6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89" y="2018325"/>
            <a:ext cx="7074892" cy="4421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462A2F-6DA1-A64E-A05C-FAFC5D2A0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286" y="4284687"/>
            <a:ext cx="7589958" cy="2679994"/>
          </a:xfrm>
          <a:prstGeom prst="rect">
            <a:avLst/>
          </a:prstGeom>
        </p:spPr>
      </p:pic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4489252A-A86D-E046-A6B2-14D1E19903AD}"/>
              </a:ext>
            </a:extLst>
          </p:cNvPr>
          <p:cNvSpPr/>
          <p:nvPr/>
        </p:nvSpPr>
        <p:spPr>
          <a:xfrm>
            <a:off x="435907" y="1044327"/>
            <a:ext cx="6494969" cy="504056"/>
          </a:xfrm>
          <a:prstGeom prst="round2Diag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1.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오픈소스 </a:t>
            </a:r>
            <a:r>
              <a:rPr lang="en-US" altLang="ko-KR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Goaccess</a:t>
            </a:r>
            <a:r>
              <a:rPr lang="ko-KR" altLang="en-U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를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활용한 </a:t>
            </a:r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Access Log </a:t>
            </a:r>
            <a:r>
              <a: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분석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5074C958-C4D8-0A46-B973-8F9ABEA75E0B}"/>
              </a:ext>
            </a:extLst>
          </p:cNvPr>
          <p:cNvSpPr/>
          <p:nvPr/>
        </p:nvSpPr>
        <p:spPr>
          <a:xfrm>
            <a:off x="2682404" y="3564607"/>
            <a:ext cx="6951274" cy="504056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2.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 과 </a:t>
            </a:r>
            <a:r>
              <a:rPr lang="en-US" altLang="ko-KR" dirty="0"/>
              <a:t>Pandas</a:t>
            </a:r>
            <a:r>
              <a:rPr lang="ko-KR" altLang="en-US" dirty="0" err="1"/>
              <a:t>를</a:t>
            </a:r>
            <a:r>
              <a:rPr lang="ko-KR" altLang="en-US" dirty="0"/>
              <a:t> 활용한 데이터 분석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7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95067-3272-CE4C-8A75-95B3BA226D68}"/>
              </a:ext>
            </a:extLst>
          </p:cNvPr>
          <p:cNvSpPr/>
          <p:nvPr/>
        </p:nvSpPr>
        <p:spPr>
          <a:xfrm>
            <a:off x="90116" y="-1680424"/>
            <a:ext cx="5446694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안정적인 서비스 운영을 위한 노력들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2FEF96-EBDB-7340-B90F-CC416C642D3E}"/>
              </a:ext>
            </a:extLst>
          </p:cNvPr>
          <p:cNvSpPr/>
          <p:nvPr/>
        </p:nvSpPr>
        <p:spPr>
          <a:xfrm>
            <a:off x="5994772" y="-1705772"/>
            <a:ext cx="5650618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아는 만큼 보이고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algn="ctr"/>
            <a:r>
              <a:rPr lang="ko-KR" altLang="en-US" sz="2000" dirty="0"/>
              <a:t>보이는 만큼 개선할 수 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6BA2A-BF20-5D47-956C-A158B89B2E38}"/>
              </a:ext>
            </a:extLst>
          </p:cNvPr>
          <p:cNvSpPr txBox="1"/>
          <p:nvPr/>
        </p:nvSpPr>
        <p:spPr>
          <a:xfrm>
            <a:off x="90116" y="1692399"/>
            <a:ext cx="106923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문제에서 말하는 </a:t>
            </a:r>
            <a:r>
              <a:rPr lang="en-US" altLang="ko-KR" dirty="0"/>
              <a:t>‘</a:t>
            </a:r>
            <a:r>
              <a:rPr lang="ko-KR" altLang="en-US" dirty="0"/>
              <a:t>장애 인지와 분석</a:t>
            </a:r>
            <a:r>
              <a:rPr lang="en-US" altLang="ko-KR" dirty="0"/>
              <a:t>’</a:t>
            </a:r>
            <a:r>
              <a:rPr lang="ko-KR" altLang="en-US" dirty="0"/>
              <a:t>은 누구를 위한 솔루션인가</a:t>
            </a:r>
            <a:r>
              <a:rPr lang="en-US" altLang="ko-KR" dirty="0"/>
              <a:t>?</a:t>
            </a:r>
            <a:r>
              <a:rPr lang="ko-KR" altLang="en-US" dirty="0"/>
              <a:t> 그리고 왜 필요한가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0423E-75FF-0341-B6D3-62B20DDFB02D}"/>
              </a:ext>
            </a:extLst>
          </p:cNvPr>
          <p:cNvSpPr txBox="1"/>
          <p:nvPr/>
        </p:nvSpPr>
        <p:spPr>
          <a:xfrm>
            <a:off x="90116" y="2197873"/>
            <a:ext cx="79351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번에서 주어진 </a:t>
            </a:r>
            <a:r>
              <a:rPr lang="en-US" altLang="ko-KR" dirty="0"/>
              <a:t>Input Data</a:t>
            </a:r>
            <a:r>
              <a:rPr lang="ko-KR" altLang="en-US" dirty="0"/>
              <a:t>에는 정말 문제가 없는 걸까</a:t>
            </a:r>
            <a:r>
              <a:rPr lang="en-US" altLang="ko-KR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8D09C-8B43-5641-BD51-E21149AEBF5C}"/>
              </a:ext>
            </a:extLst>
          </p:cNvPr>
          <p:cNvSpPr txBox="1"/>
          <p:nvPr/>
        </p:nvSpPr>
        <p:spPr>
          <a:xfrm>
            <a:off x="90116" y="2703347"/>
            <a:ext cx="6026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만약 문제가 있다면 어떻게 확인할 수 있는가</a:t>
            </a:r>
            <a:r>
              <a:rPr lang="en-US" altLang="ko-KR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B522-57F0-8848-9F28-E989C6BD2931}"/>
              </a:ext>
            </a:extLst>
          </p:cNvPr>
          <p:cNvSpPr txBox="1"/>
          <p:nvPr/>
        </p:nvSpPr>
        <p:spPr>
          <a:xfrm>
            <a:off x="90116" y="4219769"/>
            <a:ext cx="97449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번의 주어진 </a:t>
            </a:r>
            <a:r>
              <a:rPr lang="en-US" altLang="ko-KR" dirty="0"/>
              <a:t>Data</a:t>
            </a:r>
            <a:r>
              <a:rPr lang="ko-KR" altLang="en-US" dirty="0"/>
              <a:t> 외에 다른 문제들은 어떻게 확인 </a:t>
            </a:r>
            <a:r>
              <a:rPr lang="en-US" altLang="ko-KR" dirty="0"/>
              <a:t>/ </a:t>
            </a:r>
            <a:r>
              <a:rPr lang="ko-KR" altLang="en-US" dirty="0"/>
              <a:t>분석할 수 있는가</a:t>
            </a:r>
            <a:r>
              <a:rPr lang="en-US" altLang="ko-KR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9BB39-5282-E246-B68F-BBE10E1C876A}"/>
              </a:ext>
            </a:extLst>
          </p:cNvPr>
          <p:cNvSpPr txBox="1"/>
          <p:nvPr/>
        </p:nvSpPr>
        <p:spPr>
          <a:xfrm>
            <a:off x="90116" y="3208821"/>
            <a:ext cx="81291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</a:t>
            </a:r>
            <a:r>
              <a:rPr lang="ko-KR" altLang="en-US" b="1" dirty="0"/>
              <a:t> 문제에서 말하는 다양한 관점이란</a:t>
            </a:r>
            <a:r>
              <a:rPr lang="en-US" altLang="ko-KR" b="1" dirty="0"/>
              <a:t>?</a:t>
            </a:r>
            <a:r>
              <a:rPr lang="ko-KR" altLang="en-US" b="1" dirty="0"/>
              <a:t> 어떤 관점을 말하는 것인가</a:t>
            </a:r>
            <a:r>
              <a:rPr lang="en-US" altLang="ko-KR" b="1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FC455-6EF6-CA45-81CC-F938276A165B}"/>
              </a:ext>
            </a:extLst>
          </p:cNvPr>
          <p:cNvSpPr txBox="1"/>
          <p:nvPr/>
        </p:nvSpPr>
        <p:spPr>
          <a:xfrm>
            <a:off x="90116" y="4725243"/>
            <a:ext cx="9502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</a:t>
            </a:r>
            <a:r>
              <a:rPr lang="ko-KR" altLang="en-US" dirty="0"/>
              <a:t> 장애를 인지한다는 것은 무슨 의미인가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무엇은 인지해야 한다는 것인가</a:t>
            </a:r>
            <a:r>
              <a:rPr lang="en-US" altLang="ko-KR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FE55B-9660-4341-BAD4-4CE2AE48EBA3}"/>
              </a:ext>
            </a:extLst>
          </p:cNvPr>
          <p:cNvSpPr txBox="1"/>
          <p:nvPr/>
        </p:nvSpPr>
        <p:spPr>
          <a:xfrm>
            <a:off x="90116" y="5230717"/>
            <a:ext cx="38571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</a:t>
            </a:r>
            <a:r>
              <a:rPr lang="ko-KR" altLang="en-US" dirty="0"/>
              <a:t> 장애를 왜 인지해야 하는가</a:t>
            </a:r>
            <a:r>
              <a:rPr lang="en-US" altLang="ko-KR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E035D7-74C8-A94A-9794-B8FA8C2AF485}"/>
              </a:ext>
            </a:extLst>
          </p:cNvPr>
          <p:cNvSpPr txBox="1"/>
          <p:nvPr/>
        </p:nvSpPr>
        <p:spPr>
          <a:xfrm>
            <a:off x="90116" y="5736192"/>
            <a:ext cx="55419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</a:t>
            </a:r>
            <a:r>
              <a:rPr lang="ko-KR" altLang="en-US" dirty="0"/>
              <a:t> 장애를 어떻게 빠르게 인지할 수 있는가</a:t>
            </a:r>
            <a:r>
              <a:rPr lang="en-US" altLang="ko-KR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5A8EBC-6A4E-DD40-95AA-298E697812DA}"/>
              </a:ext>
            </a:extLst>
          </p:cNvPr>
          <p:cNvSpPr txBox="1"/>
          <p:nvPr/>
        </p:nvSpPr>
        <p:spPr>
          <a:xfrm>
            <a:off x="90116" y="3714295"/>
            <a:ext cx="77380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번의 주어진 </a:t>
            </a:r>
            <a:r>
              <a:rPr lang="en-US" altLang="ko-KR" dirty="0"/>
              <a:t>Data</a:t>
            </a:r>
            <a:r>
              <a:rPr lang="ko-KR" altLang="en-US" dirty="0"/>
              <a:t> 외에 다른 문제들은 무엇이 있을까</a:t>
            </a:r>
            <a:r>
              <a:rPr lang="en-US" altLang="ko-KR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6125E-E530-D642-975C-54376F887F21}"/>
              </a:ext>
            </a:extLst>
          </p:cNvPr>
          <p:cNvSpPr txBox="1"/>
          <p:nvPr/>
        </p:nvSpPr>
        <p:spPr>
          <a:xfrm>
            <a:off x="234132" y="397996"/>
            <a:ext cx="5586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질문하며</a:t>
            </a:r>
            <a:r>
              <a:rPr lang="en-US" altLang="ko-KR" sz="3600" b="1" dirty="0">
                <a:latin typeface="+mj-ea"/>
                <a:ea typeface="+mj-ea"/>
              </a:rPr>
              <a:t> </a:t>
            </a:r>
            <a:r>
              <a:rPr lang="ko-KR" altLang="en-US" sz="3600" b="1" dirty="0">
                <a:latin typeface="+mj-ea"/>
                <a:ea typeface="+mj-ea"/>
              </a:rPr>
              <a:t>문제를 풀어가기</a:t>
            </a:r>
            <a:endParaRPr lang="en-US" altLang="ko-KR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919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31CE-F912-014D-9494-168DE4F3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14" y="88900"/>
            <a:ext cx="10469586" cy="518258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4.</a:t>
            </a:r>
            <a:r>
              <a:rPr lang="ko-KR" altLang="en-US" sz="2000" b="1" dirty="0"/>
              <a:t> 문제에서 말하는 다양한 관점이란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어떤 관점을 말하는 것인가</a:t>
            </a:r>
            <a:r>
              <a:rPr lang="en-US" altLang="ko-KR" sz="2000" b="1" dirty="0"/>
              <a:t>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F30295-4BAB-C14A-822B-0170FE647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4" y="1116335"/>
            <a:ext cx="6375400" cy="66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D26DEC-3206-6649-A363-61A47DCBC5DA}"/>
              </a:ext>
            </a:extLst>
          </p:cNvPr>
          <p:cNvSpPr txBox="1"/>
          <p:nvPr/>
        </p:nvSpPr>
        <p:spPr>
          <a:xfrm>
            <a:off x="913750" y="1941523"/>
            <a:ext cx="82493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즉</a:t>
            </a:r>
            <a:r>
              <a:rPr lang="en-US" altLang="ko-KR" b="1" dirty="0"/>
              <a:t>,</a:t>
            </a:r>
            <a:r>
              <a:rPr lang="ko-KR" altLang="en-US" b="1" dirty="0"/>
              <a:t> 과제</a:t>
            </a:r>
            <a:r>
              <a:rPr lang="en-US" altLang="ko-KR" b="1" dirty="0"/>
              <a:t>1</a:t>
            </a:r>
            <a:r>
              <a:rPr lang="ko-KR" altLang="en-US" b="1" dirty="0"/>
              <a:t>에서 말하는 </a:t>
            </a:r>
            <a:r>
              <a:rPr lang="en-US" altLang="ko-KR" b="1" dirty="0"/>
              <a:t>5</a:t>
            </a:r>
            <a:r>
              <a:rPr lang="ko-KR" altLang="en-US" b="1" dirty="0"/>
              <a:t>가지 기능 외 다른 기능들이 무엇이 있을까</a:t>
            </a:r>
            <a:r>
              <a:rPr lang="en-US" altLang="ko-KR" b="1" dirty="0"/>
              <a:t>?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63E382-12A2-F44C-90A5-8C4B5E3CF4A7}"/>
              </a:ext>
            </a:extLst>
          </p:cNvPr>
          <p:cNvSpPr txBox="1"/>
          <p:nvPr/>
        </p:nvSpPr>
        <p:spPr>
          <a:xfrm>
            <a:off x="994061" y="2645053"/>
            <a:ext cx="48027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일간 전체 </a:t>
            </a:r>
            <a:r>
              <a:rPr lang="en-US" altLang="ko-KR" dirty="0"/>
              <a:t>Request</a:t>
            </a:r>
            <a:r>
              <a:rPr lang="ko-KR" altLang="en-US" dirty="0"/>
              <a:t>는 얼마나 될까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BA56A-E2B4-A340-800F-4CEE10964391}"/>
              </a:ext>
            </a:extLst>
          </p:cNvPr>
          <p:cNvSpPr txBox="1"/>
          <p:nvPr/>
        </p:nvSpPr>
        <p:spPr>
          <a:xfrm>
            <a:off x="994061" y="3768377"/>
            <a:ext cx="71032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어느 시간에 사람들이 많이 다우 오피스를 활용했을까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D4CB9A-02DA-1246-B7F0-1E5954E2734F}"/>
              </a:ext>
            </a:extLst>
          </p:cNvPr>
          <p:cNvSpPr txBox="1"/>
          <p:nvPr/>
        </p:nvSpPr>
        <p:spPr>
          <a:xfrm>
            <a:off x="994061" y="3206715"/>
            <a:ext cx="64731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일간 어떤 </a:t>
            </a:r>
            <a:r>
              <a:rPr lang="en-US" altLang="ko-KR" dirty="0"/>
              <a:t>Request API</a:t>
            </a:r>
            <a:r>
              <a:rPr lang="ko-KR" altLang="en-US" dirty="0"/>
              <a:t>가 가장 많이 요청했을까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541F1C-D97D-AC42-9E8D-BCE77EBB304A}"/>
              </a:ext>
            </a:extLst>
          </p:cNvPr>
          <p:cNvSpPr txBox="1"/>
          <p:nvPr/>
        </p:nvSpPr>
        <p:spPr>
          <a:xfrm>
            <a:off x="994061" y="4330039"/>
            <a:ext cx="71994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어느 시점에 </a:t>
            </a:r>
            <a:r>
              <a:rPr lang="en-US" altLang="ko-KR" dirty="0"/>
              <a:t>STATUS CODE</a:t>
            </a:r>
            <a:r>
              <a:rPr lang="ko-KR" altLang="en-US" dirty="0"/>
              <a:t> 가 </a:t>
            </a:r>
            <a:r>
              <a:rPr lang="en-US" altLang="ko-KR" dirty="0"/>
              <a:t>500</a:t>
            </a:r>
            <a:r>
              <a:rPr lang="ko-KR" altLang="en-US" dirty="0"/>
              <a:t> 이 많이 발생했는가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BECE1C-44A6-3541-8DE2-7C2792027D3C}"/>
              </a:ext>
            </a:extLst>
          </p:cNvPr>
          <p:cNvSpPr txBox="1"/>
          <p:nvPr/>
        </p:nvSpPr>
        <p:spPr>
          <a:xfrm>
            <a:off x="994061" y="4891701"/>
            <a:ext cx="6647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응답시간이 </a:t>
            </a:r>
            <a:r>
              <a:rPr lang="en-US" altLang="ko-KR" dirty="0"/>
              <a:t>100</a:t>
            </a:r>
            <a:r>
              <a:rPr lang="ko-KR" altLang="en-US" dirty="0"/>
              <a:t>초 이상 발생하는 이유는 무엇일까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3D079-695E-5141-ACED-EA92F3EAD794}"/>
              </a:ext>
            </a:extLst>
          </p:cNvPr>
          <p:cNvSpPr txBox="1"/>
          <p:nvPr/>
        </p:nvSpPr>
        <p:spPr>
          <a:xfrm>
            <a:off x="994061" y="5453365"/>
            <a:ext cx="6864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8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17EED5-6963-DE41-AE57-D4E8464000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4652" y="1081473"/>
            <a:ext cx="3824038" cy="485238"/>
          </a:xfrm>
        </p:spPr>
        <p:txBody>
          <a:bodyPr/>
          <a:lstStyle/>
          <a:p>
            <a:r>
              <a:rPr lang="en-US" altLang="ko-KR" dirty="0"/>
              <a:t>00</a:t>
            </a:r>
            <a:r>
              <a:rPr lang="ko-KR" altLang="en-US" dirty="0"/>
              <a:t> 들어가기 앞서</a:t>
            </a:r>
            <a:r>
              <a:rPr lang="en-US" altLang="ko-KR" dirty="0"/>
              <a:t>..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08BBE-6D81-2444-932D-87E9E805F8D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14652" y="1633923"/>
            <a:ext cx="3824038" cy="7003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0E6B1-F92A-AD4D-A8BE-79EEA10E9D2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914652" y="2614998"/>
            <a:ext cx="5768254" cy="485238"/>
          </a:xfrm>
        </p:spPr>
        <p:txBody>
          <a:bodyPr/>
          <a:lstStyle/>
          <a:p>
            <a:r>
              <a:rPr lang="en-US" altLang="ko-KR" dirty="0"/>
              <a:t>01</a:t>
            </a:r>
            <a:r>
              <a:rPr lang="ko-KR" altLang="en-US" dirty="0"/>
              <a:t> 분석 기능이 가능한 </a:t>
            </a:r>
            <a:r>
              <a:rPr lang="en-US" altLang="ko-KR" dirty="0"/>
              <a:t>SW</a:t>
            </a:r>
            <a:r>
              <a:rPr lang="ko-KR" altLang="en-US" dirty="0"/>
              <a:t> 개발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A2112-B1F9-5C4D-8264-B3B6F9E3213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914652" y="3167448"/>
            <a:ext cx="3824038" cy="1189247"/>
          </a:xfrm>
        </p:spPr>
        <p:txBody>
          <a:bodyPr/>
          <a:lstStyle/>
          <a:p>
            <a:r>
              <a:rPr lang="en-US" altLang="ko-KR" dirty="0"/>
              <a:t>Java VS Python</a:t>
            </a:r>
          </a:p>
          <a:p>
            <a:r>
              <a:rPr lang="ko-KR" altLang="en-US" dirty="0"/>
              <a:t>왜 이전에는 </a:t>
            </a:r>
            <a:r>
              <a:rPr lang="en-US" altLang="ko-KR" dirty="0"/>
              <a:t>15</a:t>
            </a:r>
            <a:r>
              <a:rPr lang="ko-KR" altLang="en-US" dirty="0"/>
              <a:t>분이나 걸렸는가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Thread VS Process</a:t>
            </a:r>
          </a:p>
          <a:p>
            <a:r>
              <a:rPr lang="en-US" altLang="ko-KR" dirty="0"/>
              <a:t>Custom Parser vs </a:t>
            </a:r>
            <a:r>
              <a:rPr lang="en-US" altLang="ko-KR" dirty="0" err="1"/>
              <a:t>Shlex</a:t>
            </a:r>
            <a:r>
              <a:rPr lang="en-US" altLang="ko-KR" dirty="0"/>
              <a:t> Parser</a:t>
            </a:r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19B61-2935-2745-98DE-D74B08134EC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914652" y="4356638"/>
            <a:ext cx="4688134" cy="485238"/>
          </a:xfrm>
        </p:spPr>
        <p:txBody>
          <a:bodyPr/>
          <a:lstStyle/>
          <a:p>
            <a:r>
              <a:rPr lang="en-US" altLang="ko-KR" dirty="0"/>
              <a:t>02</a:t>
            </a:r>
            <a:r>
              <a:rPr lang="ko-KR" altLang="en-US" dirty="0"/>
              <a:t> 나만의 솔루션 개발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A20111-0A9D-4342-865E-281EB9163EA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914652" y="4909088"/>
            <a:ext cx="3824038" cy="1121978"/>
          </a:xfrm>
        </p:spPr>
        <p:txBody>
          <a:bodyPr/>
          <a:lstStyle/>
          <a:p>
            <a:r>
              <a:rPr lang="ko-KR" altLang="en-US" dirty="0"/>
              <a:t>문제 해석</a:t>
            </a:r>
            <a:endParaRPr lang="en-US" altLang="ko-KR" dirty="0"/>
          </a:p>
          <a:p>
            <a:r>
              <a:rPr lang="ko-KR" altLang="en-US" dirty="0"/>
              <a:t>문제 정의 후 질문하기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 데이터</a:t>
            </a:r>
            <a:r>
              <a:rPr lang="en-US" altLang="ko-KR" dirty="0"/>
              <a:t> </a:t>
            </a:r>
            <a:r>
              <a:rPr lang="ko-KR" altLang="en-US" dirty="0"/>
              <a:t>안에서</a:t>
            </a:r>
            <a:endParaRPr lang="en-US" altLang="ko-KR" dirty="0"/>
          </a:p>
          <a:p>
            <a:r>
              <a:rPr lang="ko-KR" altLang="en-US" dirty="0"/>
              <a:t>로그 데이터 밖에서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2649D-F3D7-A649-86A3-60B1EFF4478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914652" y="6012822"/>
            <a:ext cx="3824038" cy="485238"/>
          </a:xfrm>
        </p:spPr>
        <p:txBody>
          <a:bodyPr/>
          <a:lstStyle/>
          <a:p>
            <a:r>
              <a:rPr lang="en-US" altLang="ko-KR" dirty="0"/>
              <a:t>03</a:t>
            </a:r>
            <a:r>
              <a:rPr lang="ko-KR" altLang="en-US" dirty="0"/>
              <a:t> </a:t>
            </a:r>
            <a:r>
              <a:rPr lang="en-US" altLang="ko-KR" dirty="0"/>
              <a:t>3.4</a:t>
            </a:r>
            <a:r>
              <a:rPr lang="ko-KR" altLang="en-US" dirty="0"/>
              <a:t>주 동안의 인턴 회고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1933BB-8800-DA48-8480-68C46DF8AB0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914652" y="6565272"/>
            <a:ext cx="3824038" cy="67174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1)</a:t>
            </a:r>
            <a:r>
              <a:rPr lang="ko-KR" altLang="en-US" dirty="0"/>
              <a:t> 시작과 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31CE-F912-014D-9494-168DE4F3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14" y="88900"/>
            <a:ext cx="10469586" cy="518258"/>
          </a:xfrm>
        </p:spPr>
        <p:txBody>
          <a:bodyPr>
            <a:noAutofit/>
          </a:bodyPr>
          <a:lstStyle/>
          <a:p>
            <a:r>
              <a:rPr lang="en-US" altLang="ko-KR" sz="2000" b="1" dirty="0"/>
              <a:t>5.</a:t>
            </a:r>
            <a:r>
              <a:rPr lang="ko-KR" altLang="en-US" sz="2000" b="1" dirty="0"/>
              <a:t> 과제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번의 주어진 </a:t>
            </a:r>
            <a:r>
              <a:rPr lang="en-US" altLang="ko-KR" sz="2000" b="1" dirty="0"/>
              <a:t>Data</a:t>
            </a:r>
            <a:r>
              <a:rPr lang="ko-KR" altLang="en-US" sz="2000" b="1" dirty="0"/>
              <a:t> 외에 다른 문제들은 무엇이 있을까</a:t>
            </a:r>
            <a:r>
              <a:rPr lang="en-US" altLang="ko-KR" sz="2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020A81-6054-3D4D-87B8-E6BAF696EB06}"/>
              </a:ext>
            </a:extLst>
          </p:cNvPr>
          <p:cNvSpPr txBox="1"/>
          <p:nvPr/>
        </p:nvSpPr>
        <p:spPr>
          <a:xfrm>
            <a:off x="609362" y="967198"/>
            <a:ext cx="96984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/>
              <a:t>주어진 </a:t>
            </a:r>
            <a:r>
              <a:rPr lang="en-US" altLang="ko-KR" i="1" dirty="0"/>
              <a:t>Access </a:t>
            </a:r>
            <a:r>
              <a:rPr lang="ko-KR" altLang="en-US" i="1" dirty="0"/>
              <a:t>로그 만으로 분석하기 때문에 실시간 모니터링 </a:t>
            </a:r>
            <a:r>
              <a:rPr lang="en-US" altLang="ko-KR" i="1" dirty="0"/>
              <a:t>/ </a:t>
            </a:r>
            <a:r>
              <a:rPr lang="ko-KR" altLang="en-US" i="1" dirty="0"/>
              <a:t>분석이 불가능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6A8746-C35E-CE49-A6A7-17B30B3D3CD7}"/>
              </a:ext>
            </a:extLst>
          </p:cNvPr>
          <p:cNvSpPr txBox="1"/>
          <p:nvPr/>
        </p:nvSpPr>
        <p:spPr>
          <a:xfrm>
            <a:off x="594172" y="1908423"/>
            <a:ext cx="4782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만약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실시간 분석이 가능하다면</a:t>
            </a:r>
            <a:r>
              <a:rPr lang="en-US" altLang="ko-KR" sz="2400" b="1" dirty="0"/>
              <a:t>,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C1001-6BF2-1A45-A21B-005C3F0F5439}"/>
              </a:ext>
            </a:extLst>
          </p:cNvPr>
          <p:cNvSpPr txBox="1"/>
          <p:nvPr/>
        </p:nvSpPr>
        <p:spPr>
          <a:xfrm>
            <a:off x="799633" y="2514104"/>
            <a:ext cx="6833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장애가 발생하기 전에 징후를 어떻게 포착할 것인가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1E024-0A76-8E47-985F-3CD77CFE577C}"/>
              </a:ext>
            </a:extLst>
          </p:cNvPr>
          <p:cNvSpPr txBox="1"/>
          <p:nvPr/>
        </p:nvSpPr>
        <p:spPr>
          <a:xfrm>
            <a:off x="799633" y="3033636"/>
            <a:ext cx="66415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매일매일 발생하는 로그들을 어떻게 관리할 것인가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A09C5-BA36-BD49-A444-A43F31048B61}"/>
              </a:ext>
            </a:extLst>
          </p:cNvPr>
          <p:cNvSpPr txBox="1"/>
          <p:nvPr/>
        </p:nvSpPr>
        <p:spPr>
          <a:xfrm>
            <a:off x="799633" y="3553168"/>
            <a:ext cx="94436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발생되는 로그에서 에러 발생 후 원인분석에 대한 조사를 어떻게 하겠는가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F8EC4-83D7-B941-BBD6-B636AA2EDDB1}"/>
              </a:ext>
            </a:extLst>
          </p:cNvPr>
          <p:cNvSpPr txBox="1"/>
          <p:nvPr/>
        </p:nvSpPr>
        <p:spPr>
          <a:xfrm>
            <a:off x="799633" y="4072700"/>
            <a:ext cx="82718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사전 또는 사후에 발생하는 장애에 대한 알림으로 무엇이 있을까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A48C7-CD24-344C-B997-094F32FBBE08}"/>
              </a:ext>
            </a:extLst>
          </p:cNvPr>
          <p:cNvSpPr txBox="1"/>
          <p:nvPr/>
        </p:nvSpPr>
        <p:spPr>
          <a:xfrm>
            <a:off x="799633" y="5111762"/>
            <a:ext cx="71170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외부 솔루션을 활용한다면</a:t>
            </a:r>
            <a:r>
              <a:rPr lang="en-US" altLang="ko-KR" dirty="0"/>
              <a:t>, SaaS or Open Source?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1A455-F5A5-184A-92D1-26559AEA2C00}"/>
              </a:ext>
            </a:extLst>
          </p:cNvPr>
          <p:cNvSpPr txBox="1"/>
          <p:nvPr/>
        </p:nvSpPr>
        <p:spPr>
          <a:xfrm>
            <a:off x="810196" y="4592232"/>
            <a:ext cx="83311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만약 장애에 대해 알려야 한다면</a:t>
            </a:r>
            <a:r>
              <a:rPr lang="en-US" altLang="ko-KR" dirty="0"/>
              <a:t>, </a:t>
            </a:r>
            <a:r>
              <a:rPr lang="ko-KR" altLang="en-US" dirty="0"/>
              <a:t>어떤 요소를 알려주어야 하는가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65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31CE-F912-014D-9494-168DE4F3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14" y="88900"/>
            <a:ext cx="10235454" cy="51825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6. </a:t>
            </a:r>
            <a:r>
              <a:rPr lang="ko-KR" altLang="en-US" sz="2000" b="1" dirty="0"/>
              <a:t>과제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번의 주어진 </a:t>
            </a:r>
            <a:r>
              <a:rPr lang="en-US" altLang="ko-KR" sz="2000" b="1" dirty="0"/>
              <a:t>Data</a:t>
            </a:r>
            <a:r>
              <a:rPr lang="ko-KR" altLang="en-US" sz="2000" b="1" dirty="0"/>
              <a:t> 외에 다른 문제들은 어떻게 확인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분석할 수 있는가</a:t>
            </a:r>
            <a:r>
              <a:rPr lang="en-US" altLang="ko-KR" sz="2000" b="1" dirty="0"/>
              <a:t>?</a:t>
            </a:r>
            <a:endParaRPr lang="en-US" sz="20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2CBC0-1E97-674F-8F59-A00C488F54DC}"/>
              </a:ext>
            </a:extLst>
          </p:cNvPr>
          <p:cNvSpPr/>
          <p:nvPr/>
        </p:nvSpPr>
        <p:spPr>
          <a:xfrm>
            <a:off x="3762524" y="9109223"/>
            <a:ext cx="481471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www.loggly.com</a:t>
            </a:r>
            <a:r>
              <a:rPr lang="en-US" dirty="0"/>
              <a:t>/homepage-3/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B85429-EC82-BF4E-ADE0-4588856E3479}"/>
              </a:ext>
            </a:extLst>
          </p:cNvPr>
          <p:cNvCxnSpPr/>
          <p:nvPr/>
        </p:nvCxnSpPr>
        <p:spPr>
          <a:xfrm>
            <a:off x="5346700" y="900311"/>
            <a:ext cx="0" cy="612068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261FD59-1C75-9D47-894B-883B6E82CDA5}"/>
              </a:ext>
            </a:extLst>
          </p:cNvPr>
          <p:cNvSpPr/>
          <p:nvPr/>
        </p:nvSpPr>
        <p:spPr>
          <a:xfrm>
            <a:off x="810196" y="900311"/>
            <a:ext cx="450155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APM 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544988-6E84-D242-8D28-4F0FB56DEE15}"/>
              </a:ext>
            </a:extLst>
          </p:cNvPr>
          <p:cNvSpPr/>
          <p:nvPr/>
        </p:nvSpPr>
        <p:spPr>
          <a:xfrm>
            <a:off x="5346700" y="900311"/>
            <a:ext cx="53417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 수집 시스템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2999235-5674-5A42-80DE-2FAE0E4D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34" y="2034611"/>
            <a:ext cx="2082800" cy="825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AE0FBB-2CDB-7347-BE93-418DBFC2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96" y="5220791"/>
            <a:ext cx="21971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31761F-6055-894B-A775-11360492B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732" y="3007265"/>
            <a:ext cx="22987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3407776-567E-2844-B01F-573160B3D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132" y="3697838"/>
            <a:ext cx="2400300" cy="800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70B14E-25CA-E849-93FB-CCFF0D382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982" y="4458667"/>
            <a:ext cx="1600200" cy="546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54A6C7-45A0-A741-91D2-523CEAE1B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1304" y="1979877"/>
            <a:ext cx="1841500" cy="736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26621D9-A35F-A74A-845A-74AF7BDDE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2196" y="6012879"/>
            <a:ext cx="2180236" cy="69687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426B953-7425-1241-AFD6-D80AC39D4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1301" y="6892246"/>
            <a:ext cx="1676400" cy="508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AD3B22A-23C6-644B-B095-0C66D6BD58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3231" y="2320361"/>
            <a:ext cx="2781300" cy="1079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8FABF7-1FF0-544F-96F0-69F1FD0CC9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2884" y="3696429"/>
            <a:ext cx="2006600" cy="812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4142F2-29BC-CD4A-9EA6-DCF429B6A9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7291" y="4179267"/>
            <a:ext cx="1968500" cy="55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CDCBF78-161D-9B46-BB76-1BDC6DA318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5884" y="4859526"/>
            <a:ext cx="2133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6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595067-3272-CE4C-8A75-95B3BA226D68}"/>
              </a:ext>
            </a:extLst>
          </p:cNvPr>
          <p:cNvSpPr/>
          <p:nvPr/>
        </p:nvSpPr>
        <p:spPr>
          <a:xfrm>
            <a:off x="90116" y="-1680424"/>
            <a:ext cx="5446694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안정적인 서비스 운영을 위한 노력들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2FEF96-EBDB-7340-B90F-CC416C642D3E}"/>
              </a:ext>
            </a:extLst>
          </p:cNvPr>
          <p:cNvSpPr/>
          <p:nvPr/>
        </p:nvSpPr>
        <p:spPr>
          <a:xfrm>
            <a:off x="5994772" y="-1705772"/>
            <a:ext cx="5650618" cy="10081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아는 만큼 보이고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algn="ctr"/>
            <a:r>
              <a:rPr lang="ko-KR" altLang="en-US" sz="2000" dirty="0"/>
              <a:t>보이는 만큼 개선할 수 있다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6BA2A-BF20-5D47-956C-A158B89B2E38}"/>
              </a:ext>
            </a:extLst>
          </p:cNvPr>
          <p:cNvSpPr txBox="1"/>
          <p:nvPr/>
        </p:nvSpPr>
        <p:spPr>
          <a:xfrm>
            <a:off x="90116" y="1692399"/>
            <a:ext cx="106923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문제에서 말하는 </a:t>
            </a:r>
            <a:r>
              <a:rPr lang="en-US" altLang="ko-KR" dirty="0"/>
              <a:t>‘</a:t>
            </a:r>
            <a:r>
              <a:rPr lang="ko-KR" altLang="en-US" dirty="0"/>
              <a:t>장애 인지와 분석</a:t>
            </a:r>
            <a:r>
              <a:rPr lang="en-US" altLang="ko-KR" dirty="0"/>
              <a:t>’</a:t>
            </a:r>
            <a:r>
              <a:rPr lang="ko-KR" altLang="en-US" dirty="0"/>
              <a:t>은 누구를 위한 솔루션인가</a:t>
            </a:r>
            <a:r>
              <a:rPr lang="en-US" altLang="ko-KR" dirty="0"/>
              <a:t>?</a:t>
            </a:r>
            <a:r>
              <a:rPr lang="ko-KR" altLang="en-US" dirty="0"/>
              <a:t> 그리고 왜 필요한가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0423E-75FF-0341-B6D3-62B20DDFB02D}"/>
              </a:ext>
            </a:extLst>
          </p:cNvPr>
          <p:cNvSpPr txBox="1"/>
          <p:nvPr/>
        </p:nvSpPr>
        <p:spPr>
          <a:xfrm>
            <a:off x="90116" y="2197873"/>
            <a:ext cx="79351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번에서 주어진 </a:t>
            </a:r>
            <a:r>
              <a:rPr lang="en-US" altLang="ko-KR" dirty="0"/>
              <a:t>Input Data</a:t>
            </a:r>
            <a:r>
              <a:rPr lang="ko-KR" altLang="en-US" dirty="0"/>
              <a:t>에는 정말 문제가 없는 걸까</a:t>
            </a:r>
            <a:r>
              <a:rPr lang="en-US" altLang="ko-KR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8D09C-8B43-5641-BD51-E21149AEBF5C}"/>
              </a:ext>
            </a:extLst>
          </p:cNvPr>
          <p:cNvSpPr txBox="1"/>
          <p:nvPr/>
        </p:nvSpPr>
        <p:spPr>
          <a:xfrm>
            <a:off x="90116" y="2703347"/>
            <a:ext cx="6026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만약 문제가 있다면 어떻게 확인할 수 있는가</a:t>
            </a:r>
            <a:r>
              <a:rPr lang="en-US" altLang="ko-KR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B522-57F0-8848-9F28-E989C6BD2931}"/>
              </a:ext>
            </a:extLst>
          </p:cNvPr>
          <p:cNvSpPr txBox="1"/>
          <p:nvPr/>
        </p:nvSpPr>
        <p:spPr>
          <a:xfrm>
            <a:off x="90116" y="4219769"/>
            <a:ext cx="97449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번의 주어진 </a:t>
            </a:r>
            <a:r>
              <a:rPr lang="en-US" altLang="ko-KR" dirty="0"/>
              <a:t>Data</a:t>
            </a:r>
            <a:r>
              <a:rPr lang="ko-KR" altLang="en-US" dirty="0"/>
              <a:t> 외에 다른 문제들은 어떻게 확인 </a:t>
            </a:r>
            <a:r>
              <a:rPr lang="en-US" altLang="ko-KR" dirty="0"/>
              <a:t>/ </a:t>
            </a:r>
            <a:r>
              <a:rPr lang="ko-KR" altLang="en-US" dirty="0"/>
              <a:t>분석할 수 있는가</a:t>
            </a:r>
            <a:r>
              <a:rPr lang="en-US" altLang="ko-KR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9BB39-5282-E246-B68F-BBE10E1C876A}"/>
              </a:ext>
            </a:extLst>
          </p:cNvPr>
          <p:cNvSpPr txBox="1"/>
          <p:nvPr/>
        </p:nvSpPr>
        <p:spPr>
          <a:xfrm>
            <a:off x="90116" y="3208821"/>
            <a:ext cx="81291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문제에서 말하는 다양한 관점이란</a:t>
            </a:r>
            <a:r>
              <a:rPr lang="en-US" altLang="ko-KR" dirty="0"/>
              <a:t>?</a:t>
            </a:r>
            <a:r>
              <a:rPr lang="ko-KR" altLang="en-US" dirty="0"/>
              <a:t> 어떤 관점을 말하는 것인가</a:t>
            </a:r>
            <a:r>
              <a:rPr lang="en-US" altLang="ko-KR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FC455-6EF6-CA45-81CC-F938276A165B}"/>
              </a:ext>
            </a:extLst>
          </p:cNvPr>
          <p:cNvSpPr txBox="1"/>
          <p:nvPr/>
        </p:nvSpPr>
        <p:spPr>
          <a:xfrm>
            <a:off x="90116" y="4725243"/>
            <a:ext cx="9502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7.</a:t>
            </a:r>
            <a:r>
              <a:rPr lang="ko-KR" altLang="en-US" b="1" dirty="0"/>
              <a:t> 장애를 인지한다는 것은 무슨 의미인가</a:t>
            </a:r>
            <a:r>
              <a:rPr lang="en-US" altLang="ko-KR" b="1" dirty="0"/>
              <a:t>?</a:t>
            </a:r>
            <a:r>
              <a:rPr lang="ko-KR" altLang="en-US" b="1" dirty="0"/>
              <a:t> </a:t>
            </a:r>
            <a:r>
              <a:rPr lang="en-US" altLang="ko-KR" b="1" dirty="0"/>
              <a:t>/</a:t>
            </a:r>
            <a:r>
              <a:rPr lang="ko-KR" altLang="en-US" b="1" dirty="0"/>
              <a:t> 무엇은 인지해야 한다는 것인가</a:t>
            </a:r>
            <a:r>
              <a:rPr lang="en-US" altLang="ko-KR" b="1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FE55B-9660-4341-BAD4-4CE2AE48EBA3}"/>
              </a:ext>
            </a:extLst>
          </p:cNvPr>
          <p:cNvSpPr txBox="1"/>
          <p:nvPr/>
        </p:nvSpPr>
        <p:spPr>
          <a:xfrm>
            <a:off x="90116" y="5230717"/>
            <a:ext cx="38571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</a:t>
            </a:r>
            <a:r>
              <a:rPr lang="ko-KR" altLang="en-US" dirty="0"/>
              <a:t> 장애를 왜 인지해야 하는가</a:t>
            </a:r>
            <a:r>
              <a:rPr lang="en-US" altLang="ko-KR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E035D7-74C8-A94A-9794-B8FA8C2AF485}"/>
              </a:ext>
            </a:extLst>
          </p:cNvPr>
          <p:cNvSpPr txBox="1"/>
          <p:nvPr/>
        </p:nvSpPr>
        <p:spPr>
          <a:xfrm>
            <a:off x="90116" y="5736192"/>
            <a:ext cx="55419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</a:t>
            </a:r>
            <a:r>
              <a:rPr lang="ko-KR" altLang="en-US" dirty="0"/>
              <a:t> 장애를 어떻게 빠르게 인지할 수 있는가</a:t>
            </a:r>
            <a:r>
              <a:rPr lang="en-US" altLang="ko-KR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5A8EBC-6A4E-DD40-95AA-298E697812DA}"/>
              </a:ext>
            </a:extLst>
          </p:cNvPr>
          <p:cNvSpPr txBox="1"/>
          <p:nvPr/>
        </p:nvSpPr>
        <p:spPr>
          <a:xfrm>
            <a:off x="90116" y="3714295"/>
            <a:ext cx="77380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과제 </a:t>
            </a:r>
            <a:r>
              <a:rPr lang="en-US" altLang="ko-KR" dirty="0"/>
              <a:t>1</a:t>
            </a:r>
            <a:r>
              <a:rPr lang="ko-KR" altLang="en-US" dirty="0"/>
              <a:t>번의 주어진 </a:t>
            </a:r>
            <a:r>
              <a:rPr lang="en-US" altLang="ko-KR" dirty="0"/>
              <a:t>Data</a:t>
            </a:r>
            <a:r>
              <a:rPr lang="ko-KR" altLang="en-US" dirty="0"/>
              <a:t> 외에 다른 문제들은 무엇이 있을까</a:t>
            </a:r>
            <a:r>
              <a:rPr lang="en-US" altLang="ko-KR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6125E-E530-D642-975C-54376F887F21}"/>
              </a:ext>
            </a:extLst>
          </p:cNvPr>
          <p:cNvSpPr txBox="1"/>
          <p:nvPr/>
        </p:nvSpPr>
        <p:spPr>
          <a:xfrm>
            <a:off x="234132" y="397996"/>
            <a:ext cx="5586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질문하며</a:t>
            </a:r>
            <a:r>
              <a:rPr lang="en-US" altLang="ko-KR" sz="3600" b="1" dirty="0">
                <a:latin typeface="+mj-ea"/>
                <a:ea typeface="+mj-ea"/>
              </a:rPr>
              <a:t> </a:t>
            </a:r>
            <a:r>
              <a:rPr lang="ko-KR" altLang="en-US" sz="3600" b="1" dirty="0">
                <a:latin typeface="+mj-ea"/>
                <a:ea typeface="+mj-ea"/>
              </a:rPr>
              <a:t>문제를 풀어가기</a:t>
            </a:r>
            <a:endParaRPr lang="en-US" altLang="ko-KR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6078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31CE-F912-014D-9494-168DE4F3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14" y="88900"/>
            <a:ext cx="10235454" cy="51825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7. </a:t>
            </a:r>
            <a:r>
              <a:rPr lang="ko-KR" altLang="en-US" sz="2000" b="1" dirty="0"/>
              <a:t>장애를 인지한다는 것은 무슨 의미인가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무엇은 인지해야 한다는 것인가</a:t>
            </a:r>
            <a:r>
              <a:rPr lang="en-US" altLang="ko-KR" sz="2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C6EC7-A2F1-F840-8178-440C87C64720}"/>
              </a:ext>
            </a:extLst>
          </p:cNvPr>
          <p:cNvSpPr txBox="1"/>
          <p:nvPr/>
        </p:nvSpPr>
        <p:spPr>
          <a:xfrm>
            <a:off x="594172" y="982511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“</a:t>
            </a:r>
            <a:r>
              <a:rPr lang="ko-KR" altLang="en-US" sz="2800" b="1" dirty="0"/>
              <a:t>장애를 인지한다</a:t>
            </a:r>
            <a:r>
              <a:rPr lang="en-US" altLang="ko-KR" sz="2800" b="1" dirty="0"/>
              <a:t>.”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365D9-6A8F-D941-A3C2-83390355CFBC}"/>
              </a:ext>
            </a:extLst>
          </p:cNvPr>
          <p:cNvSpPr txBox="1"/>
          <p:nvPr/>
        </p:nvSpPr>
        <p:spPr>
          <a:xfrm>
            <a:off x="594172" y="1636941"/>
            <a:ext cx="56188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 </a:t>
            </a:r>
            <a:r>
              <a:rPr lang="ko-KR" altLang="en-US" dirty="0"/>
              <a:t>특정 </a:t>
            </a:r>
            <a:r>
              <a:rPr lang="en-US" altLang="ko-KR" dirty="0"/>
              <a:t>API</a:t>
            </a:r>
            <a:r>
              <a:rPr lang="ko-KR" altLang="en-US" dirty="0"/>
              <a:t>서버가 정지되어 동작되지 않는다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F4800-656C-F848-9D91-6888E5189BFA}"/>
              </a:ext>
            </a:extLst>
          </p:cNvPr>
          <p:cNvSpPr txBox="1"/>
          <p:nvPr/>
        </p:nvSpPr>
        <p:spPr>
          <a:xfrm>
            <a:off x="594172" y="2068989"/>
            <a:ext cx="51748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 </a:t>
            </a:r>
            <a:r>
              <a:rPr lang="ko-KR" altLang="en-US" dirty="0"/>
              <a:t>특정 시간에 </a:t>
            </a:r>
            <a:r>
              <a:rPr lang="en-US" altLang="ko-KR" dirty="0"/>
              <a:t>API </a:t>
            </a:r>
            <a:r>
              <a:rPr lang="ko-KR" altLang="en-US" dirty="0"/>
              <a:t>호출 에러가 발생했다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A3EB8-3B4A-8B43-AB73-42BDA2538AED}"/>
              </a:ext>
            </a:extLst>
          </p:cNvPr>
          <p:cNvSpPr txBox="1"/>
          <p:nvPr/>
        </p:nvSpPr>
        <p:spPr>
          <a:xfrm>
            <a:off x="594172" y="2501037"/>
            <a:ext cx="81163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 </a:t>
            </a:r>
            <a:r>
              <a:rPr lang="ko-KR" altLang="en-US" dirty="0"/>
              <a:t>어느 시점에 특정 </a:t>
            </a:r>
            <a:r>
              <a:rPr lang="en-US" altLang="ko-KR" dirty="0"/>
              <a:t>API </a:t>
            </a:r>
            <a:r>
              <a:rPr lang="ko-KR" altLang="en-US" dirty="0"/>
              <a:t>호출 했는데</a:t>
            </a:r>
            <a:r>
              <a:rPr lang="en-US" altLang="ko-KR" dirty="0"/>
              <a:t>, </a:t>
            </a:r>
            <a:r>
              <a:rPr lang="ko-KR" altLang="en-US" dirty="0"/>
              <a:t>응답이 느려지기 시작했다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A7920-6981-8A4B-BA9E-0717B6437838}"/>
              </a:ext>
            </a:extLst>
          </p:cNvPr>
          <p:cNvSpPr txBox="1"/>
          <p:nvPr/>
        </p:nvSpPr>
        <p:spPr>
          <a:xfrm>
            <a:off x="5994772" y="3983382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“</a:t>
            </a:r>
            <a:r>
              <a:rPr lang="ko-KR" altLang="en-US" sz="2800" b="1" dirty="0"/>
              <a:t>무엇을 인지해야 될까</a:t>
            </a:r>
            <a:r>
              <a:rPr lang="en-US" altLang="ko-KR" sz="2800" b="1" dirty="0"/>
              <a:t>?”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B49EB-1AE5-694B-8D73-1A7489E7140E}"/>
              </a:ext>
            </a:extLst>
          </p:cNvPr>
          <p:cNvSpPr txBox="1"/>
          <p:nvPr/>
        </p:nvSpPr>
        <p:spPr>
          <a:xfrm>
            <a:off x="6134421" y="4608048"/>
            <a:ext cx="33297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동작되지 않는 </a:t>
            </a:r>
            <a:r>
              <a:rPr lang="en-US" altLang="ko-KR" dirty="0"/>
              <a:t>API </a:t>
            </a:r>
            <a:r>
              <a:rPr lang="ko-KR" altLang="en-US" dirty="0"/>
              <a:t>서버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6B38F-7704-9C49-B4F1-20E0163CCD2D}"/>
              </a:ext>
            </a:extLst>
          </p:cNvPr>
          <p:cNvSpPr txBox="1"/>
          <p:nvPr/>
        </p:nvSpPr>
        <p:spPr>
          <a:xfrm>
            <a:off x="6134421" y="5081842"/>
            <a:ext cx="35990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API</a:t>
            </a:r>
            <a:r>
              <a:rPr lang="ko-KR" altLang="en-US" dirty="0"/>
              <a:t>의 응답시간이 긴 경우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1A226-6362-824D-AB18-2BAE30FCF87F}"/>
              </a:ext>
            </a:extLst>
          </p:cNvPr>
          <p:cNvSpPr txBox="1"/>
          <p:nvPr/>
        </p:nvSpPr>
        <p:spPr>
          <a:xfrm>
            <a:off x="6134421" y="5555636"/>
            <a:ext cx="26965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오류가 발생한 </a:t>
            </a:r>
            <a:r>
              <a:rPr lang="en-US" altLang="ko-KR" dirty="0"/>
              <a:t>API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D9E4F-8D81-B140-8928-0A4622059E8F}"/>
              </a:ext>
            </a:extLst>
          </p:cNvPr>
          <p:cNvSpPr txBox="1"/>
          <p:nvPr/>
        </p:nvSpPr>
        <p:spPr>
          <a:xfrm>
            <a:off x="6134421" y="6029429"/>
            <a:ext cx="25138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Error Stack Trace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AEC7E-E607-184A-A583-86C3F47D4B68}"/>
              </a:ext>
            </a:extLst>
          </p:cNvPr>
          <p:cNvSpPr txBox="1"/>
          <p:nvPr/>
        </p:nvSpPr>
        <p:spPr>
          <a:xfrm>
            <a:off x="594172" y="2933085"/>
            <a:ext cx="58480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</a:t>
            </a:r>
            <a:r>
              <a:rPr lang="ko-KR" altLang="en-US" dirty="0"/>
              <a:t>기능 추가로 인한 사이드 이펙트가 발생했다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36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31CE-F912-014D-9494-168DE4F3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14" y="88900"/>
            <a:ext cx="10235454" cy="518258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9.</a:t>
            </a:r>
            <a:r>
              <a:rPr lang="ko-KR" altLang="en-US" sz="2000" b="1" dirty="0"/>
              <a:t> 장애를 어떻게 빠르게 인지할 수 있는가</a:t>
            </a:r>
            <a:r>
              <a:rPr lang="en-US" altLang="ko-KR" sz="2000" b="1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2CBC0-1E97-674F-8F59-A00C488F54DC}"/>
              </a:ext>
            </a:extLst>
          </p:cNvPr>
          <p:cNvSpPr/>
          <p:nvPr/>
        </p:nvSpPr>
        <p:spPr>
          <a:xfrm>
            <a:off x="3762524" y="9109223"/>
            <a:ext cx="481471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www.loggly.com</a:t>
            </a:r>
            <a:r>
              <a:rPr lang="en-US" dirty="0"/>
              <a:t>/homepage-3/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4C36B-22F3-5747-A4DB-631F37D2D9BC}"/>
              </a:ext>
            </a:extLst>
          </p:cNvPr>
          <p:cNvSpPr txBox="1"/>
          <p:nvPr/>
        </p:nvSpPr>
        <p:spPr>
          <a:xfrm>
            <a:off x="811534" y="1692399"/>
            <a:ext cx="33297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동작되지 않는 </a:t>
            </a:r>
            <a:r>
              <a:rPr lang="en-US" altLang="ko-KR" dirty="0"/>
              <a:t>API </a:t>
            </a:r>
            <a:r>
              <a:rPr lang="ko-KR" altLang="en-US" dirty="0"/>
              <a:t>서버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F6BA8F-039F-6E43-A55A-28749F76DF81}"/>
              </a:ext>
            </a:extLst>
          </p:cNvPr>
          <p:cNvSpPr txBox="1"/>
          <p:nvPr/>
        </p:nvSpPr>
        <p:spPr>
          <a:xfrm>
            <a:off x="811534" y="2166193"/>
            <a:ext cx="35990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API</a:t>
            </a:r>
            <a:r>
              <a:rPr lang="ko-KR" altLang="en-US" dirty="0"/>
              <a:t>의 응답시간이 긴 경우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9C394E-5521-FC4F-8710-9CEE1C24AA73}"/>
              </a:ext>
            </a:extLst>
          </p:cNvPr>
          <p:cNvSpPr txBox="1"/>
          <p:nvPr/>
        </p:nvSpPr>
        <p:spPr>
          <a:xfrm>
            <a:off x="811534" y="2639987"/>
            <a:ext cx="26965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오류가 발생한 </a:t>
            </a:r>
            <a:r>
              <a:rPr lang="en-US" altLang="ko-KR" dirty="0"/>
              <a:t>API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12B2F9-EA54-794B-8FE3-0B2108ADCF1C}"/>
              </a:ext>
            </a:extLst>
          </p:cNvPr>
          <p:cNvSpPr txBox="1"/>
          <p:nvPr/>
        </p:nvSpPr>
        <p:spPr>
          <a:xfrm>
            <a:off x="811534" y="3113780"/>
            <a:ext cx="25138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Error Stack Trace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3943B-7889-C342-87B9-A909FAF77EB2}"/>
              </a:ext>
            </a:extLst>
          </p:cNvPr>
          <p:cNvSpPr txBox="1"/>
          <p:nvPr/>
        </p:nvSpPr>
        <p:spPr>
          <a:xfrm>
            <a:off x="4685024" y="3529278"/>
            <a:ext cx="61029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다수의 서버가 동시에 운영되는 환경이라면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F2DAB-BA89-5F4B-A70C-5CD312E81740}"/>
              </a:ext>
            </a:extLst>
          </p:cNvPr>
          <p:cNvSpPr txBox="1"/>
          <p:nvPr/>
        </p:nvSpPr>
        <p:spPr>
          <a:xfrm>
            <a:off x="4770636" y="5025006"/>
            <a:ext cx="5738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또는 </a:t>
            </a:r>
            <a:r>
              <a:rPr lang="en-US" dirty="0"/>
              <a:t>Error Logging</a:t>
            </a:r>
            <a:r>
              <a:rPr lang="ko-KR" altLang="en-US" dirty="0"/>
              <a:t>에 특화된 환경을 원한다면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87A97-04B9-7843-8BB0-6426484DF3FB}"/>
              </a:ext>
            </a:extLst>
          </p:cNvPr>
          <p:cNvSpPr/>
          <p:nvPr/>
        </p:nvSpPr>
        <p:spPr>
          <a:xfrm>
            <a:off x="3781823" y="8389966"/>
            <a:ext cx="338932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sentry.io</a:t>
            </a:r>
            <a:r>
              <a:rPr lang="en-US" dirty="0"/>
              <a:t>/welcome/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9BD3E3-BE48-634C-820B-844FF745CE66}"/>
              </a:ext>
            </a:extLst>
          </p:cNvPr>
          <p:cNvSpPr txBox="1"/>
          <p:nvPr/>
        </p:nvSpPr>
        <p:spPr>
          <a:xfrm>
            <a:off x="666180" y="1044327"/>
            <a:ext cx="5974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다시 한번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무엇을 인지해야 되는가</a:t>
            </a:r>
            <a:r>
              <a:rPr lang="en-US" altLang="ko-KR" sz="2800" b="1" dirty="0"/>
              <a:t>?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550C9-1762-B349-A567-86CF984C71A9}"/>
              </a:ext>
            </a:extLst>
          </p:cNvPr>
          <p:cNvSpPr txBox="1"/>
          <p:nvPr/>
        </p:nvSpPr>
        <p:spPr>
          <a:xfrm>
            <a:off x="4628044" y="2867258"/>
            <a:ext cx="142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어떻게</a:t>
            </a:r>
            <a:r>
              <a:rPr lang="en-US" altLang="ko-KR" sz="2800" b="1" dirty="0"/>
              <a:t>?</a:t>
            </a:r>
            <a:endParaRPr lang="en-US" sz="28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BAEBC4-F0FC-D748-B12C-FFC64F41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856" y="4036169"/>
            <a:ext cx="2273300" cy="927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9787F8-329E-2549-8326-4E3C7C5ED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878" y="5690607"/>
            <a:ext cx="2667000" cy="584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D8BECB-8685-854F-B7C5-127ABDD0C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692" y="5679540"/>
            <a:ext cx="2070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08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E20F33-4C28-E34F-9CDB-786B7F0608DD}"/>
              </a:ext>
            </a:extLst>
          </p:cNvPr>
          <p:cNvSpPr txBox="1"/>
          <p:nvPr/>
        </p:nvSpPr>
        <p:spPr>
          <a:xfrm>
            <a:off x="895932" y="563209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주어진 </a:t>
            </a:r>
            <a:r>
              <a:rPr lang="en-US" altLang="ko-KR" sz="3200" b="1" dirty="0"/>
              <a:t>Access Log Data</a:t>
            </a:r>
            <a:r>
              <a:rPr lang="ko-KR" altLang="en-US" sz="3200" b="1" dirty="0"/>
              <a:t> 안에서는</a:t>
            </a:r>
            <a:r>
              <a:rPr lang="en-US" altLang="ko-KR" sz="3200" b="1" dirty="0"/>
              <a:t>.</a:t>
            </a:r>
            <a:endParaRPr lang="ko-KR" altLang="en-US" sz="3200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44774-7F5A-5446-978B-3F2E5F2C0E41}"/>
              </a:ext>
            </a:extLst>
          </p:cNvPr>
          <p:cNvSpPr txBox="1"/>
          <p:nvPr/>
        </p:nvSpPr>
        <p:spPr>
          <a:xfrm>
            <a:off x="721895" y="1660358"/>
            <a:ext cx="77489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b="1" dirty="0"/>
              <a:t>Centralized Logging Architecture (ex, ELK, Stack Driver)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40753-0F73-1844-81FE-3BDBDFF2CFE0}"/>
              </a:ext>
            </a:extLst>
          </p:cNvPr>
          <p:cNvSpPr txBox="1"/>
          <p:nvPr/>
        </p:nvSpPr>
        <p:spPr>
          <a:xfrm>
            <a:off x="762670" y="3941197"/>
            <a:ext cx="75363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</a:t>
            </a:r>
            <a:r>
              <a:rPr lang="en-US" altLang="ko-KR" dirty="0"/>
              <a:t> </a:t>
            </a:r>
            <a:r>
              <a:rPr lang="en-US" altLang="ko-KR" b="1" dirty="0" err="1"/>
              <a:t>Jupyter</a:t>
            </a:r>
            <a:r>
              <a:rPr lang="en-US" altLang="ko-KR" b="1" dirty="0"/>
              <a:t> Notebook</a:t>
            </a:r>
            <a:r>
              <a:rPr lang="ko-KR" altLang="en-US" b="1" dirty="0"/>
              <a:t> 과 </a:t>
            </a:r>
            <a:r>
              <a:rPr lang="en-US" altLang="ko-KR" b="1" dirty="0"/>
              <a:t>Pandas</a:t>
            </a:r>
            <a:r>
              <a:rPr lang="ko-KR" altLang="en-US" b="1" dirty="0" err="1"/>
              <a:t>를</a:t>
            </a:r>
            <a:r>
              <a:rPr lang="ko-KR" altLang="en-US" b="1" dirty="0"/>
              <a:t> 활용한 로그 데이터 분석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74F815-CA09-314E-B3C3-2B509FCA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066" y="2434211"/>
            <a:ext cx="1104358" cy="1130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15708-4D33-5843-B8B5-A2C861E6E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236" y="2396111"/>
            <a:ext cx="1453481" cy="1168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B7B53F-60A8-DF49-AF05-6CEC50EF7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132" y="2408811"/>
            <a:ext cx="1051656" cy="1155796"/>
          </a:xfrm>
          <a:prstGeom prst="rect">
            <a:avLst/>
          </a:prstGeom>
        </p:spPr>
      </p:pic>
      <p:pic>
        <p:nvPicPr>
          <p:cNvPr id="14" name="Graphic 13" descr="Add">
            <a:extLst>
              <a:ext uri="{FF2B5EF4-FFF2-40B4-BE49-F238E27FC236}">
                <a16:creationId xmlns:a16="http://schemas.microsoft.com/office/drawing/2014/main" id="{5955E808-294A-454A-B7E6-B50FA5D8B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0357" y="2520211"/>
            <a:ext cx="717041" cy="684356"/>
          </a:xfrm>
          <a:prstGeom prst="rect">
            <a:avLst/>
          </a:prstGeom>
        </p:spPr>
      </p:pic>
      <p:pic>
        <p:nvPicPr>
          <p:cNvPr id="16" name="Graphic 15" descr="Add">
            <a:extLst>
              <a:ext uri="{FF2B5EF4-FFF2-40B4-BE49-F238E27FC236}">
                <a16:creationId xmlns:a16="http://schemas.microsoft.com/office/drawing/2014/main" id="{9CEAE41F-CDC2-8A4E-999A-F6D6EE89A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4833" y="2520211"/>
            <a:ext cx="717041" cy="6843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D37249-E91D-A140-9D9F-B29F518CF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046" y="2256459"/>
            <a:ext cx="4318000" cy="144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000486-A96A-2A47-9861-A13D6CF2B3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932" y="4788743"/>
            <a:ext cx="1262134" cy="14500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CD263D-E632-C14A-89C3-EAAF7EEF2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2444" y="5076775"/>
            <a:ext cx="3810000" cy="787400"/>
          </a:xfrm>
          <a:prstGeom prst="rect">
            <a:avLst/>
          </a:prstGeom>
        </p:spPr>
      </p:pic>
      <p:pic>
        <p:nvPicPr>
          <p:cNvPr id="22" name="Graphic 21" descr="Add">
            <a:extLst>
              <a:ext uri="{FF2B5EF4-FFF2-40B4-BE49-F238E27FC236}">
                <a16:creationId xmlns:a16="http://schemas.microsoft.com/office/drawing/2014/main" id="{EBB3C115-9A41-7548-BB60-EA8DC2CAC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0356" y="5148783"/>
            <a:ext cx="717041" cy="6843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F3C78F-DEA0-1F40-B816-51F61FE352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5100" y="5098355"/>
            <a:ext cx="2908300" cy="698500"/>
          </a:xfrm>
          <a:prstGeom prst="rect">
            <a:avLst/>
          </a:prstGeom>
        </p:spPr>
      </p:pic>
      <p:pic>
        <p:nvPicPr>
          <p:cNvPr id="24" name="Graphic 23" descr="Add">
            <a:extLst>
              <a:ext uri="{FF2B5EF4-FFF2-40B4-BE49-F238E27FC236}">
                <a16:creationId xmlns:a16="http://schemas.microsoft.com/office/drawing/2014/main" id="{0EE6CBB4-91FA-D548-9780-7DD22D206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2884" y="5112499"/>
            <a:ext cx="717041" cy="6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83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E20F33-4C28-E34F-9CDB-786B7F0608DD}"/>
              </a:ext>
            </a:extLst>
          </p:cNvPr>
          <p:cNvSpPr txBox="1"/>
          <p:nvPr/>
        </p:nvSpPr>
        <p:spPr>
          <a:xfrm>
            <a:off x="895932" y="563209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주어진 </a:t>
            </a:r>
            <a:r>
              <a:rPr lang="en-US" altLang="ko-KR" sz="3200" b="1" dirty="0"/>
              <a:t>Access Log Data</a:t>
            </a:r>
            <a:r>
              <a:rPr lang="ko-KR" altLang="en-US" sz="3200" b="1" dirty="0"/>
              <a:t> 밖에서는</a:t>
            </a:r>
            <a:r>
              <a:rPr lang="en-US" altLang="ko-KR" sz="3200" b="1" dirty="0"/>
              <a:t>.</a:t>
            </a:r>
            <a:endParaRPr lang="ko-KR" altLang="en-US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E11B5-1772-A645-A21B-01BB82861500}"/>
              </a:ext>
            </a:extLst>
          </p:cNvPr>
          <p:cNvSpPr txBox="1"/>
          <p:nvPr/>
        </p:nvSpPr>
        <p:spPr>
          <a:xfrm>
            <a:off x="1098228" y="1147984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시스템 장애 인지 </a:t>
            </a:r>
            <a:r>
              <a:rPr lang="en-US" altLang="ko-KR" sz="2400" b="1" dirty="0"/>
              <a:t>+ </a:t>
            </a:r>
            <a:r>
              <a:rPr lang="ko-KR" altLang="en-US" sz="2400" b="1" dirty="0"/>
              <a:t>분석</a:t>
            </a:r>
            <a:r>
              <a:rPr lang="en-US" altLang="ko-KR" sz="2400" b="1" dirty="0"/>
              <a:t> + </a:t>
            </a:r>
            <a:r>
              <a:rPr lang="ko-KR" altLang="en-US" sz="2400" b="1" dirty="0"/>
              <a:t>알림</a:t>
            </a:r>
            <a:r>
              <a:rPr lang="en-US" altLang="ko-KR" sz="2400" b="1" dirty="0"/>
              <a:t>)</a:t>
            </a:r>
            <a:endParaRPr lang="ko-KR" altLang="en-US" sz="24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43A537-5352-5940-8739-563EEC4A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388" y="1749865"/>
            <a:ext cx="6210300" cy="2201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B2B9A-64AA-4B4A-854E-A6481766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388" y="3937800"/>
            <a:ext cx="6409439" cy="35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3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E20F33-4C28-E34F-9CDB-786B7F0608DD}"/>
              </a:ext>
            </a:extLst>
          </p:cNvPr>
          <p:cNvSpPr txBox="1"/>
          <p:nvPr/>
        </p:nvSpPr>
        <p:spPr>
          <a:xfrm>
            <a:off x="895932" y="563209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03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3.4</a:t>
            </a:r>
            <a:r>
              <a:rPr lang="ko-KR" altLang="en-US" sz="3200" b="1" dirty="0"/>
              <a:t>주 동안의 인턴 회고</a:t>
            </a:r>
            <a:endParaRPr lang="en-US" sz="3200" b="1" dirty="0"/>
          </a:p>
        </p:txBody>
      </p:sp>
      <p:pic>
        <p:nvPicPr>
          <p:cNvPr id="15" name="Graphic 14" descr="Hierarchy">
            <a:extLst>
              <a:ext uri="{FF2B5EF4-FFF2-40B4-BE49-F238E27FC236}">
                <a16:creationId xmlns:a16="http://schemas.microsoft.com/office/drawing/2014/main" id="{C0F4E064-2A57-5344-B47D-F49AA754F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6660" y="1858119"/>
            <a:ext cx="914400" cy="914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065472C-9D8F-DB45-9B3C-596DCAC36C8A}"/>
              </a:ext>
            </a:extLst>
          </p:cNvPr>
          <p:cNvGrpSpPr/>
          <p:nvPr/>
        </p:nvGrpSpPr>
        <p:grpSpPr>
          <a:xfrm>
            <a:off x="1386260" y="5292799"/>
            <a:ext cx="8259216" cy="914400"/>
            <a:chOff x="1386260" y="5292799"/>
            <a:chExt cx="8259216" cy="914400"/>
          </a:xfrm>
        </p:grpSpPr>
        <p:pic>
          <p:nvPicPr>
            <p:cNvPr id="4" name="Graphic 3" descr="Crawl">
              <a:extLst>
                <a:ext uri="{FF2B5EF4-FFF2-40B4-BE49-F238E27FC236}">
                  <a16:creationId xmlns:a16="http://schemas.microsoft.com/office/drawing/2014/main" id="{1F207524-CD26-9A4F-A61E-94BE193E4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86260" y="5292799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Walk">
              <a:extLst>
                <a:ext uri="{FF2B5EF4-FFF2-40B4-BE49-F238E27FC236}">
                  <a16:creationId xmlns:a16="http://schemas.microsoft.com/office/drawing/2014/main" id="{ECFECA0B-A02D-B14E-9847-A347C1DD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62524" y="5292799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Run">
              <a:extLst>
                <a:ext uri="{FF2B5EF4-FFF2-40B4-BE49-F238E27FC236}">
                  <a16:creationId xmlns:a16="http://schemas.microsoft.com/office/drawing/2014/main" id="{3B2C4A25-9F51-164D-97E4-0297046E9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54812" y="5292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Heart">
              <a:extLst>
                <a:ext uri="{FF2B5EF4-FFF2-40B4-BE49-F238E27FC236}">
                  <a16:creationId xmlns:a16="http://schemas.microsoft.com/office/drawing/2014/main" id="{D637F79E-08D6-194C-89F9-4A3F9F083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31076" y="52927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79253D-FBF5-5C44-AC8F-7312BDDDCCC7}"/>
                </a:ext>
              </a:extLst>
            </p:cNvPr>
            <p:cNvCxnSpPr>
              <a:cxnSpLocks/>
            </p:cNvCxnSpPr>
            <p:nvPr/>
          </p:nvCxnSpPr>
          <p:spPr>
            <a:xfrm>
              <a:off x="5782196" y="5508823"/>
              <a:ext cx="57261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797F91-1F88-7945-8899-9E820FD4DC9C}"/>
                </a:ext>
              </a:extLst>
            </p:cNvPr>
            <p:cNvCxnSpPr>
              <a:cxnSpLocks/>
            </p:cNvCxnSpPr>
            <p:nvPr/>
          </p:nvCxnSpPr>
          <p:spPr>
            <a:xfrm>
              <a:off x="5782196" y="5724847"/>
              <a:ext cx="57261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D63840-AB06-A24F-8AE4-3DE5E53E037D}"/>
                </a:ext>
              </a:extLst>
            </p:cNvPr>
            <p:cNvCxnSpPr>
              <a:cxnSpLocks/>
            </p:cNvCxnSpPr>
            <p:nvPr/>
          </p:nvCxnSpPr>
          <p:spPr>
            <a:xfrm>
              <a:off x="5782196" y="5940871"/>
              <a:ext cx="57261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Graphic 12" descr="Meeting">
            <a:extLst>
              <a:ext uri="{FF2B5EF4-FFF2-40B4-BE49-F238E27FC236}">
                <a16:creationId xmlns:a16="http://schemas.microsoft.com/office/drawing/2014/main" id="{7F937465-F527-3246-ADED-273D173A9F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33028" y="3442295"/>
            <a:ext cx="914400" cy="914400"/>
          </a:xfrm>
          <a:prstGeom prst="rect">
            <a:avLst/>
          </a:prstGeom>
        </p:spPr>
      </p:pic>
      <p:pic>
        <p:nvPicPr>
          <p:cNvPr id="17" name="Graphic 16" descr="Dance">
            <a:extLst>
              <a:ext uri="{FF2B5EF4-FFF2-40B4-BE49-F238E27FC236}">
                <a16:creationId xmlns:a16="http://schemas.microsoft.com/office/drawing/2014/main" id="{311F3BBD-7143-C34D-94DD-F72C7CFC9E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66940" y="3442295"/>
            <a:ext cx="914400" cy="914400"/>
          </a:xfrm>
          <a:prstGeom prst="rect">
            <a:avLst/>
          </a:prstGeom>
        </p:spPr>
      </p:pic>
      <p:pic>
        <p:nvPicPr>
          <p:cNvPr id="21" name="Graphic 20" descr="Coffee">
            <a:extLst>
              <a:ext uri="{FF2B5EF4-FFF2-40B4-BE49-F238E27FC236}">
                <a16:creationId xmlns:a16="http://schemas.microsoft.com/office/drawing/2014/main" id="{13E60A28-1E26-5B41-AF90-C3692F3555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1292" y="3442295"/>
            <a:ext cx="914400" cy="914400"/>
          </a:xfrm>
          <a:prstGeom prst="rect">
            <a:avLst/>
          </a:prstGeom>
        </p:spPr>
      </p:pic>
      <p:pic>
        <p:nvPicPr>
          <p:cNvPr id="23" name="Graphic 22" descr="Sign">
            <a:extLst>
              <a:ext uri="{FF2B5EF4-FFF2-40B4-BE49-F238E27FC236}">
                <a16:creationId xmlns:a16="http://schemas.microsoft.com/office/drawing/2014/main" id="{A69B10B7-ED4B-034F-B78A-819F6D2DC9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465204" y="3442295"/>
            <a:ext cx="914400" cy="914400"/>
          </a:xfrm>
          <a:prstGeom prst="rect">
            <a:avLst/>
          </a:prstGeom>
        </p:spPr>
      </p:pic>
      <p:pic>
        <p:nvPicPr>
          <p:cNvPr id="30" name="Graphic 29" descr="Pasta">
            <a:extLst>
              <a:ext uri="{FF2B5EF4-FFF2-40B4-BE49-F238E27FC236}">
                <a16:creationId xmlns:a16="http://schemas.microsoft.com/office/drawing/2014/main" id="{61663F72-117F-F240-A3D4-6948549444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99116" y="3442295"/>
            <a:ext cx="914400" cy="914400"/>
          </a:xfrm>
          <a:prstGeom prst="rect">
            <a:avLst/>
          </a:prstGeom>
        </p:spPr>
      </p:pic>
      <p:pic>
        <p:nvPicPr>
          <p:cNvPr id="33" name="Graphic 32" descr="Coffee">
            <a:extLst>
              <a:ext uri="{FF2B5EF4-FFF2-40B4-BE49-F238E27FC236}">
                <a16:creationId xmlns:a16="http://schemas.microsoft.com/office/drawing/2014/main" id="{6226C680-8034-3A41-9C04-1BC4A3D3C5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00852" y="34422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02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33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DC5D8-851D-3F41-8C63-83D345B8D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8748" y="2105327"/>
            <a:ext cx="2736304" cy="739200"/>
          </a:xfrm>
        </p:spPr>
        <p:txBody>
          <a:bodyPr/>
          <a:lstStyle/>
          <a:p>
            <a:r>
              <a:rPr lang="ko-KR" altLang="en-US" sz="3600" dirty="0"/>
              <a:t>과제 </a:t>
            </a:r>
            <a:r>
              <a:rPr lang="en-US" altLang="ko-KR" sz="3600" dirty="0"/>
              <a:t>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B70E5-EA26-8546-852D-E1DA1120DB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F7FEF-BBC3-C245-A260-7E84F57CD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Java VS Python</a:t>
            </a:r>
          </a:p>
          <a:p>
            <a:r>
              <a:rPr lang="ko-KR" altLang="en-US" dirty="0"/>
              <a:t>왜 </a:t>
            </a:r>
            <a:r>
              <a:rPr lang="en-US" altLang="ko-KR" dirty="0"/>
              <a:t>15</a:t>
            </a:r>
            <a:r>
              <a:rPr lang="ko-KR" altLang="en-US" dirty="0"/>
              <a:t>분이나 걸렸는가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Thread VS Process</a:t>
            </a:r>
          </a:p>
          <a:p>
            <a:r>
              <a:rPr lang="en-US" altLang="ko-KR" dirty="0"/>
              <a:t>Custom Parser vs </a:t>
            </a:r>
            <a:r>
              <a:rPr lang="en-US" altLang="ko-KR" dirty="0" err="1"/>
              <a:t>Shlex</a:t>
            </a:r>
            <a:r>
              <a:rPr lang="en-US" altLang="ko-KR" dirty="0"/>
              <a:t> Parser</a:t>
            </a:r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A8D0C1-C079-D740-BC3E-132096F60825}"/>
              </a:ext>
            </a:extLst>
          </p:cNvPr>
          <p:cNvSpPr/>
          <p:nvPr/>
        </p:nvSpPr>
        <p:spPr>
          <a:xfrm>
            <a:off x="5721598" y="2844527"/>
            <a:ext cx="53467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분석 기능이 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가능한 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SW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 개발</a:t>
            </a:r>
            <a:endParaRPr lang="en-US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194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E20F33-4C28-E34F-9CDB-786B7F0608DD}"/>
              </a:ext>
            </a:extLst>
          </p:cNvPr>
          <p:cNvSpPr txBox="1"/>
          <p:nvPr/>
        </p:nvSpPr>
        <p:spPr>
          <a:xfrm>
            <a:off x="895932" y="563209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Python VS Java</a:t>
            </a:r>
            <a:endParaRPr lang="ko-KR" altLang="en-US" sz="3200" dirty="0">
              <a:effectLst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B3B159-8B64-6A43-BC33-4355CBA7602C}"/>
              </a:ext>
            </a:extLst>
          </p:cNvPr>
          <p:cNvSpPr/>
          <p:nvPr/>
        </p:nvSpPr>
        <p:spPr>
          <a:xfrm>
            <a:off x="522164" y="1908423"/>
            <a:ext cx="2592288" cy="936104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Source(.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6A5A3B-F178-F342-8F0C-06D834D60EA7}"/>
              </a:ext>
            </a:extLst>
          </p:cNvPr>
          <p:cNvSpPr/>
          <p:nvPr/>
        </p:nvSpPr>
        <p:spPr>
          <a:xfrm>
            <a:off x="1456430" y="3945538"/>
            <a:ext cx="2595964" cy="936104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A4B4D3-CBC5-6449-A90A-6B866A6E8C51}"/>
              </a:ext>
            </a:extLst>
          </p:cNvPr>
          <p:cNvSpPr/>
          <p:nvPr/>
        </p:nvSpPr>
        <p:spPr>
          <a:xfrm>
            <a:off x="2754412" y="5982653"/>
            <a:ext cx="2602340" cy="936104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DF4B57-1C48-134C-B264-6968DC2D1DC6}"/>
              </a:ext>
            </a:extLst>
          </p:cNvPr>
          <p:cNvSpPr/>
          <p:nvPr/>
        </p:nvSpPr>
        <p:spPr>
          <a:xfrm>
            <a:off x="5216412" y="1877142"/>
            <a:ext cx="2592288" cy="9361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Source(.java)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3DC884-F338-E644-8058-C7518A63EB96}"/>
              </a:ext>
            </a:extLst>
          </p:cNvPr>
          <p:cNvSpPr/>
          <p:nvPr/>
        </p:nvSpPr>
        <p:spPr>
          <a:xfrm>
            <a:off x="6868920" y="4593977"/>
            <a:ext cx="2654244" cy="9361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Byte Code </a:t>
            </a:r>
          </a:p>
          <a:p>
            <a:pPr algn="ctr"/>
            <a:r>
              <a:rPr lang="en-US" dirty="0"/>
              <a:t>Interpreter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9E96A34-A09D-4C40-87F1-9C2596B34A5A}"/>
              </a:ext>
            </a:extLst>
          </p:cNvPr>
          <p:cNvSpPr/>
          <p:nvPr/>
        </p:nvSpPr>
        <p:spPr>
          <a:xfrm>
            <a:off x="7787804" y="5982653"/>
            <a:ext cx="2602340" cy="9361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855A1D-312A-C243-9EDD-2A75FA03BC0F}"/>
              </a:ext>
            </a:extLst>
          </p:cNvPr>
          <p:cNvSpPr/>
          <p:nvPr/>
        </p:nvSpPr>
        <p:spPr>
          <a:xfrm>
            <a:off x="6138788" y="3205302"/>
            <a:ext cx="2654244" cy="9361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Complier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Javac</a:t>
            </a:r>
            <a:r>
              <a:rPr lang="en-US" dirty="0"/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A8EBB7-95A6-3448-90CA-C3DFE1410761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1818308" y="2844527"/>
            <a:ext cx="936104" cy="110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008452-0FE3-BB40-9B6B-E6FAE16A22F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2754412" y="4881642"/>
            <a:ext cx="1301170" cy="110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56931D-BE59-BA4B-8B19-CF60315B0B85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6512556" y="2813246"/>
            <a:ext cx="953354" cy="39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3DB806-EDA3-4347-8BC8-A7D8BAAC859E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7465910" y="4141406"/>
            <a:ext cx="730132" cy="45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1023A-A953-A34B-8C5B-1E7F5AAB513F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196042" y="5530081"/>
            <a:ext cx="892932" cy="45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84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E20F33-4C28-E34F-9CDB-786B7F0608DD}"/>
              </a:ext>
            </a:extLst>
          </p:cNvPr>
          <p:cNvSpPr txBox="1"/>
          <p:nvPr/>
        </p:nvSpPr>
        <p:spPr>
          <a:xfrm>
            <a:off x="895932" y="1715337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/>
              <a:t>Pytho</a:t>
            </a:r>
            <a:r>
              <a:rPr lang="en-US" altLang="ko-KR" sz="3200" b="1" dirty="0"/>
              <a:t>  VS Java</a:t>
            </a:r>
            <a:endParaRPr lang="ko-KR" altLang="en-US" sz="32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E8E1C-9F74-1744-9E9F-423227EA3515}"/>
              </a:ext>
            </a:extLst>
          </p:cNvPr>
          <p:cNvSpPr txBox="1"/>
          <p:nvPr/>
        </p:nvSpPr>
        <p:spPr>
          <a:xfrm>
            <a:off x="1098228" y="4341594"/>
            <a:ext cx="8367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/>
              <a:t>만약 코드의 규모가 커진다면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하나의 모듈을 구현하는데 </a:t>
            </a:r>
            <a:r>
              <a:rPr lang="en-US" altLang="ko-KR" dirty="0"/>
              <a:t>30</a:t>
            </a:r>
            <a:r>
              <a:rPr lang="ko-KR" altLang="en-US" dirty="0"/>
              <a:t>명의 개발자가 투입되는 경우라면</a:t>
            </a:r>
            <a:r>
              <a:rPr lang="en-US" altLang="ko-KR" dirty="0"/>
              <a:t>?</a:t>
            </a:r>
            <a:br>
              <a:rPr lang="en-US" altLang="ko-KR" dirty="0"/>
            </a:b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FontTx/>
              <a:buAutoNum type="arabicPeriod"/>
            </a:pPr>
            <a:r>
              <a:rPr lang="ko-KR" altLang="en-US" dirty="0"/>
              <a:t>단 한 줄의 코드를 작성하기 위해 필요한 자원의 차이</a:t>
            </a:r>
            <a:r>
              <a:rPr lang="en-US" altLang="ko-KR" dirty="0"/>
              <a:t>(=</a:t>
            </a:r>
            <a:r>
              <a:rPr lang="ko-KR" altLang="en-US" dirty="0"/>
              <a:t>생산성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1E6E6-140E-084F-80E7-82376D5C6259}"/>
              </a:ext>
            </a:extLst>
          </p:cNvPr>
          <p:cNvSpPr txBox="1"/>
          <p:nvPr/>
        </p:nvSpPr>
        <p:spPr>
          <a:xfrm>
            <a:off x="895932" y="6364208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결론</a:t>
            </a:r>
            <a:endParaRPr lang="ko-KR" altLang="en-US" sz="32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0EB44-6114-F94F-B66E-41C3E6381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80" y="1643311"/>
            <a:ext cx="2540000" cy="800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22E81F-277B-EE42-A7F9-3FE6E8398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094" y="1404367"/>
            <a:ext cx="1706846" cy="1104900"/>
          </a:xfrm>
          <a:prstGeom prst="rect">
            <a:avLst/>
          </a:prstGeom>
        </p:spPr>
      </p:pic>
      <p:pic>
        <p:nvPicPr>
          <p:cNvPr id="26" name="Graphic 25" descr="Close">
            <a:extLst>
              <a:ext uri="{FF2B5EF4-FFF2-40B4-BE49-F238E27FC236}">
                <a16:creationId xmlns:a16="http://schemas.microsoft.com/office/drawing/2014/main" id="{835D49BE-EF63-DE44-BD7F-81FA1EBAF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5284" y="-395833"/>
            <a:ext cx="5353744" cy="53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E20F33-4C28-E34F-9CDB-786B7F0608DD}"/>
              </a:ext>
            </a:extLst>
          </p:cNvPr>
          <p:cNvSpPr txBox="1"/>
          <p:nvPr/>
        </p:nvSpPr>
        <p:spPr>
          <a:xfrm>
            <a:off x="882204" y="900311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“</a:t>
            </a:r>
            <a:r>
              <a:rPr lang="ko-KR" altLang="en-US" sz="3200" b="1" dirty="0"/>
              <a:t>최적화</a:t>
            </a:r>
            <a:r>
              <a:rPr lang="en-US" altLang="ko-KR" sz="3200" b="1" dirty="0"/>
              <a:t>(</a:t>
            </a:r>
            <a:r>
              <a:rPr lang="en-US" sz="3200" b="1" dirty="0"/>
              <a:t>Optimization) </a:t>
            </a:r>
            <a:r>
              <a:rPr lang="ko-KR" altLang="en-US" sz="3200" b="1" dirty="0"/>
              <a:t>정의</a:t>
            </a:r>
            <a:r>
              <a:rPr lang="en-US" altLang="ko-KR" sz="3200" b="1" dirty="0"/>
              <a:t>"</a:t>
            </a:r>
            <a:endParaRPr lang="ko-KR" altLang="en-US" sz="3200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A22E9-DA5B-A846-B4F4-7CE7783BB572}"/>
              </a:ext>
            </a:extLst>
          </p:cNvPr>
          <p:cNvSpPr txBox="1"/>
          <p:nvPr/>
        </p:nvSpPr>
        <p:spPr>
          <a:xfrm>
            <a:off x="378148" y="1692399"/>
            <a:ext cx="1001908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작업 효율을 높이거나 보다 적은 자원을 사용하도록 </a:t>
            </a:r>
            <a:r>
              <a:rPr lang="ko-KR" altLang="en-US" sz="1600" dirty="0">
                <a:highlight>
                  <a:srgbClr val="FFFF00"/>
                </a:highlight>
              </a:rPr>
              <a:t>소프트웨어 시스템을 변경하는 작업 절차</a:t>
            </a:r>
            <a:r>
              <a:rPr lang="ko-KR" altLang="en-US" sz="1600" dirty="0"/>
              <a:t>를 의미함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최적화를 잘 수행하더라도 </a:t>
            </a:r>
            <a:r>
              <a:rPr lang="ko-KR" altLang="en-US" sz="1600" dirty="0">
                <a:highlight>
                  <a:srgbClr val="FFFF00"/>
                </a:highlight>
              </a:rPr>
              <a:t>모두 상황에서 최적</a:t>
            </a:r>
            <a:r>
              <a:rPr lang="en-US" altLang="ko-KR" sz="1600" dirty="0">
                <a:highlight>
                  <a:srgbClr val="FFFF00"/>
                </a:highlight>
              </a:rPr>
              <a:t>(</a:t>
            </a:r>
            <a:r>
              <a:rPr lang="en-US" sz="1600" dirty="0">
                <a:highlight>
                  <a:srgbClr val="FFFF00"/>
                </a:highlight>
              </a:rPr>
              <a:t>optimal)</a:t>
            </a:r>
            <a:r>
              <a:rPr lang="ko-KR" altLang="en-US" sz="1600" dirty="0">
                <a:highlight>
                  <a:srgbClr val="FFFF00"/>
                </a:highlight>
              </a:rPr>
              <a:t>인 시스템은 있을 수 없음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수행 시간</a:t>
            </a:r>
            <a:r>
              <a:rPr lang="en-US" altLang="ko-KR" sz="1600" dirty="0"/>
              <a:t>, </a:t>
            </a:r>
            <a:r>
              <a:rPr lang="ko-KR" altLang="en-US" sz="1600" dirty="0"/>
              <a:t>메모리</a:t>
            </a:r>
            <a:r>
              <a:rPr lang="en-US" altLang="ko-KR" sz="1600" dirty="0"/>
              <a:t>, </a:t>
            </a:r>
            <a:r>
              <a:rPr lang="ko-KR" altLang="en-US" sz="1600" dirty="0"/>
              <a:t>저장소</a:t>
            </a:r>
            <a:r>
              <a:rPr lang="en-US" altLang="ko-KR" sz="1600" dirty="0"/>
              <a:t>, </a:t>
            </a:r>
            <a:r>
              <a:rPr lang="en-US" sz="1600" dirty="0"/>
              <a:t>CPU </a:t>
            </a:r>
            <a:r>
              <a:rPr lang="ko-KR" altLang="en-US" sz="1600" dirty="0"/>
              <a:t>등 </a:t>
            </a:r>
            <a:r>
              <a:rPr lang="ko-KR" altLang="en-US" sz="1600" dirty="0">
                <a:highlight>
                  <a:srgbClr val="FFFF00"/>
                </a:highlight>
              </a:rPr>
              <a:t>어떤 자원에 우선순위를 두는가에 </a:t>
            </a:r>
            <a:r>
              <a:rPr lang="ko-KR" altLang="en-US" sz="1600" dirty="0"/>
              <a:t>따라 최적화 방향을 달라질 수 있음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따라서</a:t>
            </a:r>
            <a:r>
              <a:rPr lang="en-US" altLang="ko-KR" sz="1600" dirty="0"/>
              <a:t>, </a:t>
            </a:r>
            <a:r>
              <a:rPr lang="ko-KR" altLang="en-US" sz="1600" dirty="0"/>
              <a:t>시스템의 환경과 목표를 이해하고</a:t>
            </a:r>
            <a:r>
              <a:rPr lang="en-US" altLang="ko-KR" sz="1600" dirty="0"/>
              <a:t>, </a:t>
            </a:r>
            <a:r>
              <a:rPr lang="ko-KR" altLang="en-US" sz="1600" dirty="0">
                <a:highlight>
                  <a:srgbClr val="FFFF00"/>
                </a:highlight>
              </a:rPr>
              <a:t>다양한 트레이드</a:t>
            </a:r>
            <a:r>
              <a:rPr lang="en-US" altLang="ko-KR" sz="1600" dirty="0">
                <a:highlight>
                  <a:srgbClr val="FFFF00"/>
                </a:highlight>
              </a:rPr>
              <a:t>-</a:t>
            </a:r>
            <a:r>
              <a:rPr lang="ko-KR" altLang="en-US" sz="1600" dirty="0">
                <a:highlight>
                  <a:srgbClr val="FFFF00"/>
                </a:highlight>
              </a:rPr>
              <a:t>오프를 </a:t>
            </a:r>
            <a:r>
              <a:rPr lang="ko-KR" altLang="en-US" sz="1600" dirty="0"/>
              <a:t>고려하여 최적화 작업을 수행해야 함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효율적인 자원 구성과 사용으로 수행 성능</a:t>
            </a:r>
            <a:r>
              <a:rPr lang="en-US" altLang="ko-KR" sz="1600" dirty="0"/>
              <a:t>(</a:t>
            </a:r>
            <a:r>
              <a:rPr lang="en-US" sz="1600" dirty="0"/>
              <a:t>performance)</a:t>
            </a:r>
            <a:r>
              <a:rPr lang="ko-KR" altLang="en-US" sz="1600" dirty="0"/>
              <a:t>이나 </a:t>
            </a:r>
            <a:r>
              <a:rPr lang="ko-KR" altLang="en-US" sz="1600" dirty="0" err="1"/>
              <a:t>범위성</a:t>
            </a:r>
            <a:r>
              <a:rPr lang="en-US" altLang="ko-KR" sz="1600" dirty="0"/>
              <a:t>(</a:t>
            </a:r>
            <a:r>
              <a:rPr lang="en-US" sz="1600" dirty="0"/>
              <a:t>scalability) </a:t>
            </a:r>
            <a:r>
              <a:rPr lang="ko-KR" altLang="en-US" sz="1600" dirty="0"/>
              <a:t>등과 </a:t>
            </a:r>
            <a:br>
              <a:rPr lang="en-US" altLang="ko-KR" sz="1600" dirty="0"/>
            </a:br>
            <a:r>
              <a:rPr lang="ko-KR" altLang="en-US" sz="1600" dirty="0"/>
              <a:t>  같은 품질 목표를 달성하는 것이 최적화의 궁극적인 목표임</a:t>
            </a:r>
            <a:r>
              <a:rPr lang="en-US" altLang="ko-KR" sz="1600" dirty="0"/>
              <a:t>. </a:t>
            </a:r>
            <a:r>
              <a:rPr lang="ko-KR" altLang="en-US" sz="1600" dirty="0"/>
              <a:t>이것은 아키텍처 설계의 목표</a:t>
            </a:r>
            <a:r>
              <a:rPr lang="en-US" altLang="ko-KR" sz="1600" dirty="0"/>
              <a:t>, </a:t>
            </a:r>
            <a:r>
              <a:rPr lang="ko-KR" altLang="en-US" sz="1600" dirty="0"/>
              <a:t>방향과 일치함</a:t>
            </a:r>
            <a:r>
              <a:rPr lang="en-US" altLang="ko-KR" sz="1600" dirty="0"/>
              <a:t>.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73BC3-0DD1-6045-89A8-9972DB1E1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40" y="4739387"/>
            <a:ext cx="2123728" cy="21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3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31CE-F912-014D-9494-168DE4F3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이전에는 왜 </a:t>
            </a:r>
            <a:r>
              <a:rPr lang="en-US" altLang="ko-KR" dirty="0"/>
              <a:t>15</a:t>
            </a:r>
            <a:r>
              <a:rPr lang="ko-KR" altLang="en-US" dirty="0"/>
              <a:t>분이나 걸렸는가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87D2D-11AD-0543-80D4-B344B3D08181}"/>
              </a:ext>
            </a:extLst>
          </p:cNvPr>
          <p:cNvSpPr txBox="1"/>
          <p:nvPr/>
        </p:nvSpPr>
        <p:spPr>
          <a:xfrm>
            <a:off x="594172" y="1183235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/>
              <a:t> 잘못 사용된 멀티 프로세스</a:t>
            </a:r>
            <a:endParaRPr 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7FD2E6-50A3-9846-AE11-7B7818A70C7A}"/>
              </a:ext>
            </a:extLst>
          </p:cNvPr>
          <p:cNvSpPr txBox="1"/>
          <p:nvPr/>
        </p:nvSpPr>
        <p:spPr>
          <a:xfrm>
            <a:off x="5803163" y="1148273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불필요한 자료구조 활용</a:t>
            </a:r>
            <a:endParaRPr lang="en-US" sz="2000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19CAB0-1130-D648-BA92-5A2DB86F899F}"/>
              </a:ext>
            </a:extLst>
          </p:cNvPr>
          <p:cNvCxnSpPr>
            <a:cxnSpLocks/>
          </p:cNvCxnSpPr>
          <p:nvPr/>
        </p:nvCxnSpPr>
        <p:spPr>
          <a:xfrm>
            <a:off x="5634732" y="828303"/>
            <a:ext cx="0" cy="5760640"/>
          </a:xfrm>
          <a:prstGeom prst="line">
            <a:avLst/>
          </a:prstGeom>
          <a:ln w="254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C6B41D-B84F-E749-AA56-53D1AD355B90}"/>
              </a:ext>
            </a:extLst>
          </p:cNvPr>
          <p:cNvSpPr txBox="1"/>
          <p:nvPr/>
        </p:nvSpPr>
        <p:spPr>
          <a:xfrm>
            <a:off x="4239163" y="6804967"/>
            <a:ext cx="589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gist.github.com</a:t>
            </a:r>
            <a:r>
              <a:rPr lang="en-US" sz="1400" dirty="0"/>
              <a:t>/</a:t>
            </a:r>
            <a:r>
              <a:rPr lang="en-US" sz="1400" dirty="0" err="1"/>
              <a:t>LenKIM</a:t>
            </a:r>
            <a:r>
              <a:rPr lang="en-US" sz="1400" dirty="0"/>
              <a:t>/a48e007ea24197293c5a333baa60ca94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5C6D3F-E6DA-454D-AD28-3C781CFFCC5D}"/>
              </a:ext>
            </a:extLst>
          </p:cNvPr>
          <p:cNvSpPr txBox="1"/>
          <p:nvPr/>
        </p:nvSpPr>
        <p:spPr>
          <a:xfrm>
            <a:off x="2114254" y="2035889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E430EA5-1A7C-1F4D-8F3D-97B54AF0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4" y="4591069"/>
            <a:ext cx="4758783" cy="1765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F8279E-FD21-614F-97A8-29C2F39CA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4" y="2189405"/>
            <a:ext cx="4703676" cy="1790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BB0E8D-2F00-9643-A4D6-62268CE7E49A}"/>
              </a:ext>
            </a:extLst>
          </p:cNvPr>
          <p:cNvSpPr txBox="1"/>
          <p:nvPr/>
        </p:nvSpPr>
        <p:spPr>
          <a:xfrm>
            <a:off x="740039" y="1764407"/>
            <a:ext cx="18031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Thread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0D4F00-F937-7F42-ADD3-4849F4D705CA}"/>
              </a:ext>
            </a:extLst>
          </p:cNvPr>
          <p:cNvSpPr txBox="1"/>
          <p:nvPr/>
        </p:nvSpPr>
        <p:spPr>
          <a:xfrm>
            <a:off x="733784" y="4140671"/>
            <a:ext cx="18784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Process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C73581-D99B-0C4A-9E2C-6B4F3A153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764" y="2188180"/>
            <a:ext cx="4104455" cy="17919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76CF04F-A855-9942-BB53-D4E637FA9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612" y="4584940"/>
            <a:ext cx="4208607" cy="1739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1175F07-6232-1449-9A57-FAEC6A9B87D2}"/>
              </a:ext>
            </a:extLst>
          </p:cNvPr>
          <p:cNvSpPr txBox="1"/>
          <p:nvPr/>
        </p:nvSpPr>
        <p:spPr>
          <a:xfrm>
            <a:off x="5987369" y="1718449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  <a:r>
              <a:rPr lang="ko-KR" altLang="en-US" dirty="0"/>
              <a:t>의 </a:t>
            </a:r>
            <a:r>
              <a:rPr lang="en-US" altLang="ko-KR" dirty="0"/>
              <a:t>Append </a:t>
            </a:r>
            <a:r>
              <a:rPr lang="ko-KR" altLang="en-US" dirty="0"/>
              <a:t>활용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3E90C-9B40-9C40-AF24-AA5539098230}"/>
              </a:ext>
            </a:extLst>
          </p:cNvPr>
          <p:cNvSpPr txBox="1"/>
          <p:nvPr/>
        </p:nvSpPr>
        <p:spPr>
          <a:xfrm>
            <a:off x="6059377" y="4085213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  <a:r>
              <a:rPr lang="ko-KR" altLang="en-US" dirty="0"/>
              <a:t>의 </a:t>
            </a:r>
            <a:r>
              <a:rPr lang="en-US" altLang="ko-KR" dirty="0"/>
              <a:t>Append </a:t>
            </a:r>
            <a:r>
              <a:rPr lang="ko-KR" altLang="en-US" dirty="0"/>
              <a:t>활용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48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31CE-F912-014D-9494-168DE4F3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이전에는 왜 </a:t>
            </a:r>
            <a:r>
              <a:rPr lang="en-US" altLang="ko-KR" dirty="0"/>
              <a:t>15</a:t>
            </a:r>
            <a:r>
              <a:rPr lang="ko-KR" altLang="en-US" dirty="0"/>
              <a:t>분이나 걸렸는가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D5A12-4AD9-664C-B6F6-183CEB5547F2}"/>
              </a:ext>
            </a:extLst>
          </p:cNvPr>
          <p:cNvSpPr txBox="1"/>
          <p:nvPr/>
        </p:nvSpPr>
        <p:spPr>
          <a:xfrm>
            <a:off x="223814" y="1067226"/>
            <a:ext cx="40302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</a:t>
            </a:r>
            <a:r>
              <a:rPr lang="ko-KR" altLang="en-US" sz="2000" b="1" dirty="0"/>
              <a:t> 하루 로그 파일의 크기 </a:t>
            </a:r>
            <a:r>
              <a:rPr lang="en-US" b="1" dirty="0"/>
              <a:t>≒ </a:t>
            </a:r>
            <a:r>
              <a:rPr lang="en-US" altLang="ko-KR" sz="2000" b="1" dirty="0"/>
              <a:t>2.2G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AF971-D494-8B4C-9A55-CA158A45C5D2}"/>
              </a:ext>
            </a:extLst>
          </p:cNvPr>
          <p:cNvSpPr txBox="1"/>
          <p:nvPr/>
        </p:nvSpPr>
        <p:spPr>
          <a:xfrm>
            <a:off x="235405" y="1996981"/>
            <a:ext cx="96757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내가 확인 하고 싶은 기능의 시간은 </a:t>
            </a:r>
            <a:r>
              <a:rPr lang="en-US" altLang="ko-KR" dirty="0"/>
              <a:t>1</a:t>
            </a:r>
            <a:r>
              <a:rPr lang="ko-KR" altLang="en-US" dirty="0"/>
              <a:t>시부터 </a:t>
            </a:r>
            <a:r>
              <a:rPr lang="en-US" altLang="ko-KR" dirty="0"/>
              <a:t>5</a:t>
            </a:r>
            <a:r>
              <a:rPr lang="ko-KR" altLang="en-US" dirty="0"/>
              <a:t>시까지 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			</a:t>
            </a:r>
            <a:r>
              <a:rPr lang="ko-KR" altLang="en-US" dirty="0"/>
              <a:t>굳이 하루의 모든 데이터를 불러와야 될까</a:t>
            </a:r>
            <a:r>
              <a:rPr lang="en-US" altLang="ko-KR" dirty="0"/>
              <a:t>?”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061D4-F405-5944-8548-4BA966AF82FB}"/>
              </a:ext>
            </a:extLst>
          </p:cNvPr>
          <p:cNvSpPr txBox="1"/>
          <p:nvPr/>
        </p:nvSpPr>
        <p:spPr>
          <a:xfrm>
            <a:off x="1764010" y="3010142"/>
            <a:ext cx="55338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분산 처리와 유사하게 구현해본다면</a:t>
            </a:r>
            <a:r>
              <a:rPr lang="en-US" altLang="ko-KR" b="1" dirty="0"/>
              <a:t>?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04770-D0E4-D640-B84B-8E337D13D07D}"/>
              </a:ext>
            </a:extLst>
          </p:cNvPr>
          <p:cNvSpPr txBox="1"/>
          <p:nvPr/>
        </p:nvSpPr>
        <p:spPr>
          <a:xfrm>
            <a:off x="3895107" y="7112744"/>
            <a:ext cx="5747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gist.github.com</a:t>
            </a:r>
            <a:r>
              <a:rPr lang="en-US" sz="1400" dirty="0"/>
              <a:t>/</a:t>
            </a:r>
            <a:r>
              <a:rPr lang="en-US" sz="1400" dirty="0" err="1"/>
              <a:t>LenKIM</a:t>
            </a:r>
            <a:r>
              <a:rPr lang="en-US" sz="1400" dirty="0"/>
              <a:t>/add4966cf0f96bf71f92a49e4b092f80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F2C72-060B-0947-B5CE-F757A211AAC4}"/>
              </a:ext>
            </a:extLst>
          </p:cNvPr>
          <p:cNvSpPr/>
          <p:nvPr/>
        </p:nvSpPr>
        <p:spPr>
          <a:xfrm>
            <a:off x="223814" y="3996655"/>
            <a:ext cx="1306462" cy="2736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T</a:t>
            </a:r>
          </a:p>
          <a:p>
            <a:pPr algn="ctr"/>
            <a:r>
              <a:rPr lang="en-US" dirty="0"/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A1BD8E-4EDF-F540-95E6-0DCEBDB68D5A}"/>
              </a:ext>
            </a:extLst>
          </p:cNvPr>
          <p:cNvCxnSpPr>
            <a:cxnSpLocks/>
          </p:cNvCxnSpPr>
          <p:nvPr/>
        </p:nvCxnSpPr>
        <p:spPr>
          <a:xfrm>
            <a:off x="1674292" y="5292799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ED1607-A181-3148-8278-5DCDBBDA1A76}"/>
              </a:ext>
            </a:extLst>
          </p:cNvPr>
          <p:cNvSpPr/>
          <p:nvPr/>
        </p:nvSpPr>
        <p:spPr>
          <a:xfrm>
            <a:off x="2836738" y="4644727"/>
            <a:ext cx="1872208" cy="14401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Parsed Data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430F22-5F70-6E47-AC40-CA65F30F67AE}"/>
              </a:ext>
            </a:extLst>
          </p:cNvPr>
          <p:cNvCxnSpPr/>
          <p:nvPr/>
        </p:nvCxnSpPr>
        <p:spPr>
          <a:xfrm>
            <a:off x="4842644" y="3636615"/>
            <a:ext cx="0" cy="3476129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9B73D59-FC19-A540-AD5E-BCC297049213}"/>
              </a:ext>
            </a:extLst>
          </p:cNvPr>
          <p:cNvSpPr/>
          <p:nvPr/>
        </p:nvSpPr>
        <p:spPr>
          <a:xfrm>
            <a:off x="4986660" y="3636615"/>
            <a:ext cx="1512168" cy="7920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1A3A66-4BCF-EE48-87E2-57A3A0618B61}"/>
              </a:ext>
            </a:extLst>
          </p:cNvPr>
          <p:cNvSpPr/>
          <p:nvPr/>
        </p:nvSpPr>
        <p:spPr>
          <a:xfrm>
            <a:off x="4986660" y="4500711"/>
            <a:ext cx="1512168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690AC7-DB28-E54F-8F89-8D71B8E25E16}"/>
              </a:ext>
            </a:extLst>
          </p:cNvPr>
          <p:cNvSpPr/>
          <p:nvPr/>
        </p:nvSpPr>
        <p:spPr>
          <a:xfrm>
            <a:off x="4986660" y="5292799"/>
            <a:ext cx="1512168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F6D3CC-6FE3-B745-B34F-01C6D4CE1E02}"/>
              </a:ext>
            </a:extLst>
          </p:cNvPr>
          <p:cNvSpPr/>
          <p:nvPr/>
        </p:nvSpPr>
        <p:spPr>
          <a:xfrm>
            <a:off x="4986660" y="6084887"/>
            <a:ext cx="1512168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47556A-D723-0041-BA6F-58DBC7C4BA89}"/>
              </a:ext>
            </a:extLst>
          </p:cNvPr>
          <p:cNvCxnSpPr>
            <a:cxnSpLocks/>
          </p:cNvCxnSpPr>
          <p:nvPr/>
        </p:nvCxnSpPr>
        <p:spPr>
          <a:xfrm>
            <a:off x="6640666" y="4140671"/>
            <a:ext cx="1154306" cy="648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166802-B0F7-D54D-83AF-E6A7349EE315}"/>
              </a:ext>
            </a:extLst>
          </p:cNvPr>
          <p:cNvCxnSpPr>
            <a:cxnSpLocks/>
          </p:cNvCxnSpPr>
          <p:nvPr/>
        </p:nvCxnSpPr>
        <p:spPr>
          <a:xfrm>
            <a:off x="6640666" y="4788671"/>
            <a:ext cx="1154306" cy="221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FAD023-0865-B746-B35C-4BCA34BC862C}"/>
              </a:ext>
            </a:extLst>
          </p:cNvPr>
          <p:cNvCxnSpPr>
            <a:cxnSpLocks/>
          </p:cNvCxnSpPr>
          <p:nvPr/>
        </p:nvCxnSpPr>
        <p:spPr>
          <a:xfrm flipV="1">
            <a:off x="6642844" y="5334644"/>
            <a:ext cx="1152128" cy="241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E4CEA5-9F60-BF48-801B-80CF7E6157DB}"/>
              </a:ext>
            </a:extLst>
          </p:cNvPr>
          <p:cNvCxnSpPr>
            <a:cxnSpLocks/>
          </p:cNvCxnSpPr>
          <p:nvPr/>
        </p:nvCxnSpPr>
        <p:spPr>
          <a:xfrm flipV="1">
            <a:off x="6642844" y="5575710"/>
            <a:ext cx="1152128" cy="869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DB53980-4BE0-834F-9CAA-175267D0B52A}"/>
              </a:ext>
            </a:extLst>
          </p:cNvPr>
          <p:cNvSpPr/>
          <p:nvPr/>
        </p:nvSpPr>
        <p:spPr>
          <a:xfrm>
            <a:off x="8083004" y="4500711"/>
            <a:ext cx="1872208" cy="14401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Parsed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8DBBDE-6887-E949-A0E3-7CA07B0BCDB2}"/>
              </a:ext>
            </a:extLst>
          </p:cNvPr>
          <p:cNvSpPr txBox="1"/>
          <p:nvPr/>
        </p:nvSpPr>
        <p:spPr>
          <a:xfrm>
            <a:off x="7052029" y="3852639"/>
            <a:ext cx="3066865" cy="415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필요한 부분만 불러오기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7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31CE-F912-014D-9494-168DE4F3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이전에는 왜 </a:t>
            </a:r>
            <a:r>
              <a:rPr lang="en-US" altLang="ko-KR" dirty="0"/>
              <a:t>15</a:t>
            </a:r>
            <a:r>
              <a:rPr lang="ko-KR" altLang="en-US" dirty="0"/>
              <a:t>분이나 걸렸는가</a:t>
            </a:r>
            <a:r>
              <a:rPr lang="en-US" altLang="ko-KR" dirty="0"/>
              <a:t>?(</a:t>
            </a:r>
            <a:r>
              <a:rPr lang="ko-KR" altLang="en-US" dirty="0" err="1"/>
              <a:t>번외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5D31B-C208-A44F-B0EA-3DFE19872BFF}"/>
              </a:ext>
            </a:extLst>
          </p:cNvPr>
          <p:cNvSpPr txBox="1"/>
          <p:nvPr/>
        </p:nvSpPr>
        <p:spPr>
          <a:xfrm>
            <a:off x="911252" y="1200537"/>
            <a:ext cx="8467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+mj-lt"/>
              </a:rPr>
              <a:t>raw_custom_parser.py</a:t>
            </a:r>
            <a:r>
              <a:rPr lang="en-US" sz="4000" b="1" dirty="0">
                <a:latin typeface="+mj-lt"/>
              </a:rPr>
              <a:t> VS </a:t>
            </a:r>
            <a:r>
              <a:rPr lang="en-US" sz="4000" b="1" dirty="0" err="1">
                <a:latin typeface="+mj-lt"/>
              </a:rPr>
              <a:t>shlex.py</a:t>
            </a:r>
            <a:endParaRPr lang="en-US" sz="40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63DB8-57B3-1D4A-ABDC-B09D0ED1AAF5}"/>
              </a:ext>
            </a:extLst>
          </p:cNvPr>
          <p:cNvSpPr txBox="1"/>
          <p:nvPr/>
        </p:nvSpPr>
        <p:spPr>
          <a:xfrm>
            <a:off x="1098228" y="6876975"/>
            <a:ext cx="86830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LenKIM</a:t>
            </a:r>
            <a:r>
              <a:rPr lang="en-US" dirty="0"/>
              <a:t>/dea553f924e910fb9b29b5f4403bd4ca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D1390-DA01-0D44-91CB-F39C15CC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12" y="2484487"/>
            <a:ext cx="7747000" cy="111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CA867-08C9-EB4D-B1DD-748E79159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87" y="5220791"/>
            <a:ext cx="6108700" cy="49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F22BC7-EB80-3545-8ADE-50885025FC17}"/>
              </a:ext>
            </a:extLst>
          </p:cNvPr>
          <p:cNvSpPr txBox="1"/>
          <p:nvPr/>
        </p:nvSpPr>
        <p:spPr>
          <a:xfrm>
            <a:off x="738188" y="3852639"/>
            <a:ext cx="34195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 </a:t>
            </a:r>
            <a:r>
              <a:rPr lang="ko-KR" altLang="en-US" dirty="0"/>
              <a:t>파일 하나당 약 </a:t>
            </a:r>
            <a:r>
              <a:rPr lang="en-US" altLang="ko-KR" dirty="0"/>
              <a:t>3</a:t>
            </a:r>
            <a:r>
              <a:rPr lang="ko-KR" altLang="en-US" dirty="0"/>
              <a:t>분 미만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724E29-7C96-B644-8872-ECF818BFC400}"/>
              </a:ext>
            </a:extLst>
          </p:cNvPr>
          <p:cNvSpPr txBox="1"/>
          <p:nvPr/>
        </p:nvSpPr>
        <p:spPr>
          <a:xfrm>
            <a:off x="770745" y="5885413"/>
            <a:ext cx="29354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 </a:t>
            </a:r>
            <a:r>
              <a:rPr lang="ko-KR" altLang="en-US" dirty="0"/>
              <a:t>파일 하나당 약 </a:t>
            </a:r>
            <a:r>
              <a:rPr lang="en-US" altLang="ko-KR" dirty="0"/>
              <a:t>26</a:t>
            </a:r>
            <a:r>
              <a:rPr lang="ko-KR" altLang="en-US" dirty="0"/>
              <a:t>분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4C52E-515C-874A-B7A3-F62E76E11355}"/>
              </a:ext>
            </a:extLst>
          </p:cNvPr>
          <p:cNvSpPr txBox="1"/>
          <p:nvPr/>
        </p:nvSpPr>
        <p:spPr>
          <a:xfrm>
            <a:off x="583399" y="4666632"/>
            <a:ext cx="40671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Shlex</a:t>
            </a:r>
            <a:r>
              <a:rPr lang="en-US" altLang="ko-KR" dirty="0"/>
              <a:t> </a:t>
            </a:r>
            <a:r>
              <a:rPr lang="ko-KR" altLang="en-US" dirty="0"/>
              <a:t>라이브러리를 활용할 경우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7285234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다키 컬러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EE0"/>
      </a:accent1>
      <a:accent2>
        <a:srgbClr val="2482C8"/>
      </a:accent2>
      <a:accent3>
        <a:srgbClr val="0059A9"/>
      </a:accent3>
      <a:accent4>
        <a:srgbClr val="00214A"/>
      </a:accent4>
      <a:accent5>
        <a:srgbClr val="D9E2E7"/>
      </a:accent5>
      <a:accent6>
        <a:srgbClr val="B3BBBE"/>
      </a:accent6>
      <a:hlink>
        <a:srgbClr val="0563C1"/>
      </a:hlink>
      <a:folHlink>
        <a:srgbClr val="954F72"/>
      </a:folHlink>
    </a:clrScheme>
    <a:fontScheme name="사용자 지정 3">
      <a:majorFont>
        <a:latin typeface="다키 M Title"/>
        <a:ea typeface="다키 M Title"/>
        <a:cs typeface=""/>
      </a:majorFont>
      <a:minorFont>
        <a:latin typeface="다키 L"/>
        <a:ea typeface="다키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9063</TotalTime>
  <Words>2448</Words>
  <Application>Microsoft Macintosh PowerPoint</Application>
  <PresentationFormat>Custom</PresentationFormat>
  <Paragraphs>312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다키 B</vt:lpstr>
      <vt:lpstr>다키 L</vt:lpstr>
      <vt:lpstr>다키 M</vt:lpstr>
      <vt:lpstr>다키 M Title</vt:lpstr>
      <vt:lpstr>Arial</vt:lpstr>
      <vt:lpstr>맑은 고딕</vt:lpstr>
      <vt:lpstr>디자인 사용자 지정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이전에는 왜 15분이나 걸렸는가?</vt:lpstr>
      <vt:lpstr>이전에는 왜 15분이나 걸렸는가?</vt:lpstr>
      <vt:lpstr>이전에는 왜 15분이나 걸렸는가?(번외)</vt:lpstr>
      <vt:lpstr>PowerPoint Presentation</vt:lpstr>
      <vt:lpstr>PowerPoint Presentation</vt:lpstr>
      <vt:lpstr>PowerPoint Presentation</vt:lpstr>
      <vt:lpstr>1. 문제에서 말하는 ‘장애 인지와 분석’은 누구를 위한 솔루션인가? 그리고 왜 필요한가?</vt:lpstr>
      <vt:lpstr>PowerPoint Presentation</vt:lpstr>
      <vt:lpstr>2. 과제 1번에서 주어진 Input Data에는 ‘장애 인지와 분석’ 에 관련된 내용이 없을까?</vt:lpstr>
      <vt:lpstr>PowerPoint Presentation</vt:lpstr>
      <vt:lpstr>3. 만약, 과제1 input data를 분석한다면 어떻게 확인할 수 있는가?</vt:lpstr>
      <vt:lpstr>PowerPoint Presentation</vt:lpstr>
      <vt:lpstr>4. 문제에서 말하는 다양한 관점이란? 어떤 관점을 말하는 것인가?</vt:lpstr>
      <vt:lpstr>5. 과제 1번의 주어진 Data 외에 다른 문제들은 무엇이 있을까?</vt:lpstr>
      <vt:lpstr>6. 과제 1번의 주어진 Data 외에 다른 문제들은 어떻게 확인 / 분석할 수 있는가?</vt:lpstr>
      <vt:lpstr>PowerPoint Presentation</vt:lpstr>
      <vt:lpstr>7. 장애를 인지한다는 것은 무슨 의미인가? / 무엇은 인지해야 한다는 것인가?</vt:lpstr>
      <vt:lpstr>9. 장애를 어떻게 빠르게 인지할 수 있는가?</vt:lpstr>
      <vt:lpstr>PowerPoint Presentation</vt:lpstr>
      <vt:lpstr>PowerPoint Presentation</vt:lpstr>
      <vt:lpstr>PowerPoint Presentation</vt:lpstr>
      <vt:lpstr>감사합니다.</vt:lpstr>
    </vt:vector>
  </TitlesOfParts>
  <Company>Microsoft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김정규</cp:lastModifiedBy>
  <cp:revision>554</cp:revision>
  <dcterms:created xsi:type="dcterms:W3CDTF">2016-03-03T00:16:01Z</dcterms:created>
  <dcterms:modified xsi:type="dcterms:W3CDTF">2018-09-17T17:46:46Z</dcterms:modified>
</cp:coreProperties>
</file>